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9"/>
  </p:notesMasterIdLst>
  <p:sldIdLst>
    <p:sldId id="273" r:id="rId2"/>
    <p:sldId id="258" r:id="rId3"/>
    <p:sldId id="281" r:id="rId4"/>
    <p:sldId id="257" r:id="rId5"/>
    <p:sldId id="259" r:id="rId6"/>
    <p:sldId id="277" r:id="rId7"/>
    <p:sldId id="260" r:id="rId8"/>
    <p:sldId id="294" r:id="rId9"/>
    <p:sldId id="276" r:id="rId10"/>
    <p:sldId id="287" r:id="rId11"/>
    <p:sldId id="288" r:id="rId12"/>
    <p:sldId id="289" r:id="rId13"/>
    <p:sldId id="291" r:id="rId14"/>
    <p:sldId id="263" r:id="rId15"/>
    <p:sldId id="279" r:id="rId16"/>
    <p:sldId id="275" r:id="rId17"/>
    <p:sldId id="280" r:id="rId18"/>
    <p:sldId id="296" r:id="rId19"/>
    <p:sldId id="297" r:id="rId20"/>
    <p:sldId id="298" r:id="rId21"/>
    <p:sldId id="299" r:id="rId22"/>
    <p:sldId id="300" r:id="rId23"/>
    <p:sldId id="301" r:id="rId24"/>
    <p:sldId id="303" r:id="rId25"/>
    <p:sldId id="295" r:id="rId26"/>
    <p:sldId id="304" r:id="rId27"/>
    <p:sldId id="285" r:id="rId2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Style clair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4660"/>
  </p:normalViewPr>
  <p:slideViewPr>
    <p:cSldViewPr snapToGrid="0">
      <p:cViewPr>
        <p:scale>
          <a:sx n="70" d="100"/>
          <a:sy n="70" d="100"/>
        </p:scale>
        <p:origin x="57" y="7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B4C238-DE3B-4954-93A0-CAF7BA3EFFAB}" type="datetimeFigureOut">
              <a:rPr lang="fr-FR" smtClean="0"/>
              <a:t>13/12/2018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EEF4F5-9786-4806-9F59-243223B8DAA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543863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200" b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préférenes</a:t>
            </a:r>
            <a:r>
              <a:rPr lang="fr-FR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l'expérience, les performances ou le comportement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3EEF4F5-9786-4806-9F59-243223B8DAA4}" type="slidenum">
              <a:rPr lang="fr-FR" smtClean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034864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CEAFA-40DD-430D-9B78-54F6EF72BF13}" type="datetime1">
              <a:rPr lang="fr-FR" smtClean="0"/>
              <a:t>13/12/2018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7918724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622CD4-5528-44AE-8866-971E7DC0619F}" type="datetime1">
              <a:rPr lang="fr-FR" smtClean="0"/>
              <a:t>13/12/2018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249264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66431B-3BC4-42AF-8DFF-9159A1C64C2B}" type="datetime1">
              <a:rPr lang="fr-FR" smtClean="0"/>
              <a:t>13/12/2018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14676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32B761-BB2F-4369-A25C-17F7154A299B}" type="datetime1">
              <a:rPr lang="fr-FR" smtClean="0"/>
              <a:t>13/12/2018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8691159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171E39-5537-4AF6-8F5F-A9E0D538E4E3}" type="datetime1">
              <a:rPr lang="fr-FR" smtClean="0"/>
              <a:t>13/12/2018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6103064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C7EB0D-EA50-4B73-9BE3-6F35AE4CFF9C}" type="datetime1">
              <a:rPr lang="fr-FR" smtClean="0"/>
              <a:t>13/12/2018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874259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130FCF-0DB5-4822-9DB8-5CC5876E67CC}" type="datetime1">
              <a:rPr lang="fr-FR" smtClean="0"/>
              <a:t>13/12/2018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397388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EE54CB-2790-4CDB-9C8B-DFDC51D5175D}" type="datetime1">
              <a:rPr lang="fr-FR" smtClean="0"/>
              <a:t>13/12/2018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173071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3502E7-6097-407E-BEA3-6176A0270B0F}" type="datetime1">
              <a:rPr lang="fr-FR" smtClean="0"/>
              <a:t>13/12/2018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41096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9B2910-2D41-427D-BFDA-1D0B8FF9AECF}" type="datetime1">
              <a:rPr lang="fr-FR" smtClean="0"/>
              <a:t>13/12/2018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6346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3C454E-3996-482F-B58A-3637DE620032}" type="datetime1">
              <a:rPr lang="fr-FR" smtClean="0"/>
              <a:t>13/12/2018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25914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7B814F-5A73-4D57-B049-C014A10B922C}" type="datetime1">
              <a:rPr lang="fr-FR" smtClean="0"/>
              <a:t>13/12/2018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710678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7C5E07-9CEE-4A96-A95D-06EA3F1E8B0E}" type="datetime1">
              <a:rPr lang="fr-FR" smtClean="0"/>
              <a:t>13/12/2018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528565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1238B4E-821C-4D66-851B-9C9CAA3093A5}" type="datetime1">
              <a:rPr lang="fr-FR" smtClean="0"/>
              <a:t>13/12/2018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78986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fr-F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52039BF0-1718-4E16-9356-5256B1AC8AC6}" type="datetime1">
              <a:rPr lang="fr-FR" smtClean="0"/>
              <a:t>13/12/2018</a:t>
            </a:fld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08B0B88B-C128-494E-99DC-0E7775C7EBC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1826565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13" Type="http://schemas.openxmlformats.org/officeDocument/2006/relationships/image" Target="../media/image39.svg"/><Relationship Id="rId3" Type="http://schemas.openxmlformats.org/officeDocument/2006/relationships/image" Target="../media/image29.svg"/><Relationship Id="rId7" Type="http://schemas.openxmlformats.org/officeDocument/2006/relationships/image" Target="../media/image33.svg"/><Relationship Id="rId12" Type="http://schemas.openxmlformats.org/officeDocument/2006/relationships/image" Target="../media/image38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11" Type="http://schemas.openxmlformats.org/officeDocument/2006/relationships/image" Target="../media/image37.svg"/><Relationship Id="rId5" Type="http://schemas.openxmlformats.org/officeDocument/2006/relationships/image" Target="../media/image31.svg"/><Relationship Id="rId15" Type="http://schemas.openxmlformats.org/officeDocument/2006/relationships/image" Target="../media/image41.sv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svg"/><Relationship Id="rId1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33.svg"/><Relationship Id="rId4" Type="http://schemas.openxmlformats.org/officeDocument/2006/relationships/image" Target="../media/image3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3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svg"/><Relationship Id="rId7" Type="http://schemas.openxmlformats.org/officeDocument/2006/relationships/image" Target="../media/image49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image" Target="../media/image43.svg"/><Relationship Id="rId4" Type="http://schemas.openxmlformats.org/officeDocument/2006/relationships/image" Target="../media/image4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1.sv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svg"/><Relationship Id="rId3" Type="http://schemas.openxmlformats.org/officeDocument/2006/relationships/image" Target="../media/image29.svg"/><Relationship Id="rId7" Type="http://schemas.openxmlformats.org/officeDocument/2006/relationships/image" Target="../media/image51.svg"/><Relationship Id="rId12" Type="http://schemas.openxmlformats.org/officeDocument/2006/relationships/image" Target="../media/image36.png"/><Relationship Id="rId17" Type="http://schemas.openxmlformats.org/officeDocument/2006/relationships/image" Target="../media/image41.svg"/><Relationship Id="rId2" Type="http://schemas.openxmlformats.org/officeDocument/2006/relationships/image" Target="../media/image28.png"/><Relationship Id="rId16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11" Type="http://schemas.openxmlformats.org/officeDocument/2006/relationships/image" Target="../media/image35.svg"/><Relationship Id="rId5" Type="http://schemas.openxmlformats.org/officeDocument/2006/relationships/image" Target="../media/image31.svg"/><Relationship Id="rId15" Type="http://schemas.openxmlformats.org/officeDocument/2006/relationships/image" Target="../media/image39.svg"/><Relationship Id="rId10" Type="http://schemas.openxmlformats.org/officeDocument/2006/relationships/image" Target="../media/image34.png"/><Relationship Id="rId4" Type="http://schemas.openxmlformats.org/officeDocument/2006/relationships/image" Target="../media/image30.png"/><Relationship Id="rId9" Type="http://schemas.openxmlformats.org/officeDocument/2006/relationships/image" Target="../media/image33.svg"/><Relationship Id="rId1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svg"/><Relationship Id="rId3" Type="http://schemas.openxmlformats.org/officeDocument/2006/relationships/image" Target="../media/image30.png"/><Relationship Id="rId7" Type="http://schemas.openxmlformats.org/officeDocument/2006/relationships/image" Target="../media/image4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svg"/><Relationship Id="rId5" Type="http://schemas.openxmlformats.org/officeDocument/2006/relationships/image" Target="../media/image42.png"/><Relationship Id="rId4" Type="http://schemas.openxmlformats.org/officeDocument/2006/relationships/image" Target="../media/image31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svg"/><Relationship Id="rId7" Type="http://schemas.openxmlformats.org/officeDocument/2006/relationships/image" Target="../media/image8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svg"/><Relationship Id="rId4" Type="http://schemas.openxmlformats.org/officeDocument/2006/relationships/image" Target="../media/image5.png"/><Relationship Id="rId9" Type="http://schemas.openxmlformats.org/officeDocument/2006/relationships/image" Target="../media/image10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13" Type="http://schemas.openxmlformats.org/officeDocument/2006/relationships/image" Target="../media/image26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12" Type="http://schemas.openxmlformats.org/officeDocument/2006/relationships/image" Target="../media/image25.sv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svg"/><Relationship Id="rId11" Type="http://schemas.openxmlformats.org/officeDocument/2006/relationships/image" Target="../media/image24.pn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Relationship Id="rId1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7">
            <a:extLst>
              <a:ext uri="{FF2B5EF4-FFF2-40B4-BE49-F238E27FC236}">
                <a16:creationId xmlns:a16="http://schemas.microsoft.com/office/drawing/2014/main" id="{35C44DBB-AD7C-4682-B258-6367305D20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Connector 9">
            <a:extLst>
              <a:ext uri="{FF2B5EF4-FFF2-40B4-BE49-F238E27FC236}">
                <a16:creationId xmlns:a16="http://schemas.microsoft.com/office/drawing/2014/main" id="{A1CED323-FAF0-4E0B-8717-FC1F468A2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49634" y="1696777"/>
            <a:ext cx="0" cy="3464447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1019" y="922419"/>
            <a:ext cx="819542" cy="5315816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631067" y="2630495"/>
            <a:ext cx="11062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Génération procédurale de contenu personnalisé </a:t>
            </a:r>
          </a:p>
          <a:p>
            <a:pPr algn="ctr"/>
            <a:r>
              <a:rPr lang="fr-FR" sz="2800" dirty="0"/>
              <a:t>pour créer une expérience de jeu basée </a:t>
            </a:r>
          </a:p>
          <a:p>
            <a:pPr algn="ctr"/>
            <a:r>
              <a:rPr lang="fr-FR" sz="2800" dirty="0"/>
              <a:t>sur le style de jeu et la  personnalité du joueur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A20E5EB4-A8A6-492D-8257-4D1FD7BCA825}"/>
              </a:ext>
            </a:extLst>
          </p:cNvPr>
          <p:cNvSpPr txBox="1"/>
          <p:nvPr/>
        </p:nvSpPr>
        <p:spPr>
          <a:xfrm>
            <a:off x="4003963" y="4461164"/>
            <a:ext cx="41840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dirty="0">
                <a:solidFill>
                  <a:schemeClr val="tx1">
                    <a:lumMod val="75000"/>
                  </a:schemeClr>
                </a:solidFill>
              </a:rPr>
              <a:t>Lecoq Simon</a:t>
            </a:r>
          </a:p>
        </p:txBody>
      </p:sp>
    </p:spTree>
    <p:extLst>
      <p:ext uri="{BB962C8B-B14F-4D97-AF65-F5344CB8AC3E}">
        <p14:creationId xmlns:p14="http://schemas.microsoft.com/office/powerpoint/2010/main" val="13790463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564530" y="2792230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Prérequis et définitions</a:t>
            </a:r>
          </a:p>
        </p:txBody>
      </p:sp>
    </p:spTree>
    <p:extLst>
      <p:ext uri="{BB962C8B-B14F-4D97-AF65-F5344CB8AC3E}">
        <p14:creationId xmlns:p14="http://schemas.microsoft.com/office/powerpoint/2010/main" val="1931021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 clefs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84BFF5-35EC-41DB-A789-7F149CA0A3A3}"/>
              </a:ext>
            </a:extLst>
          </p:cNvPr>
          <p:cNvSpPr txBox="1"/>
          <p:nvPr/>
        </p:nvSpPr>
        <p:spPr>
          <a:xfrm>
            <a:off x="632970" y="2291378"/>
            <a:ext cx="920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</a:schemeClr>
                </a:solidFill>
              </a:rPr>
              <a:t>Yannakakis</a:t>
            </a: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 et al. (2015)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F128F3-B683-494B-898A-596B78F8BBAC}"/>
              </a:ext>
            </a:extLst>
          </p:cNvPr>
          <p:cNvSpPr/>
          <p:nvPr/>
        </p:nvSpPr>
        <p:spPr>
          <a:xfrm>
            <a:off x="1460422" y="5341571"/>
            <a:ext cx="34956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Motifs affectifs</a:t>
            </a:r>
          </a:p>
          <a:p>
            <a:pPr algn="ctr"/>
            <a:r>
              <a:rPr lang="fr-FR" dirty="0"/>
              <a:t>Processus cognitifs suscités </a:t>
            </a:r>
          </a:p>
          <a:p>
            <a:pPr algn="ctr"/>
            <a:r>
              <a:rPr lang="fr-FR" dirty="0"/>
              <a:t>Traits comportementaux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C1A363-EE65-4E24-9E38-0B1CE158F4C1}"/>
              </a:ext>
            </a:extLst>
          </p:cNvPr>
          <p:cNvSpPr txBox="1"/>
          <p:nvPr/>
        </p:nvSpPr>
        <p:spPr>
          <a:xfrm>
            <a:off x="980902" y="2649567"/>
            <a:ext cx="445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Expérience</a:t>
            </a:r>
          </a:p>
          <a:p>
            <a:pPr algn="ctr"/>
            <a:r>
              <a:rPr lang="fr-FR" sz="3600" b="1" dirty="0"/>
              <a:t>de jeu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1B39CC8-E6C0-4A3B-93C2-92FE86F2732A}"/>
              </a:ext>
            </a:extLst>
          </p:cNvPr>
          <p:cNvSpPr txBox="1"/>
          <p:nvPr/>
        </p:nvSpPr>
        <p:spPr>
          <a:xfrm>
            <a:off x="6756374" y="2649567"/>
            <a:ext cx="445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Contenu</a:t>
            </a:r>
          </a:p>
          <a:p>
            <a:pPr algn="ctr"/>
            <a:r>
              <a:rPr lang="fr-FR" sz="3600" b="1" dirty="0"/>
              <a:t>de jeu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2118ACF-7730-4E7A-98BD-E4FCB117C9AE}"/>
              </a:ext>
            </a:extLst>
          </p:cNvPr>
          <p:cNvSpPr/>
          <p:nvPr/>
        </p:nvSpPr>
        <p:spPr>
          <a:xfrm>
            <a:off x="6891099" y="5341571"/>
            <a:ext cx="445472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Conception du jeu </a:t>
            </a:r>
          </a:p>
          <a:p>
            <a:pPr algn="ctr"/>
            <a:r>
              <a:rPr lang="fr-FR" dirty="0"/>
              <a:t>Architecture des niveaux</a:t>
            </a:r>
          </a:p>
          <a:p>
            <a:pPr algn="ctr"/>
            <a:r>
              <a:rPr lang="fr-FR" dirty="0"/>
              <a:t>Esthétique, Audio et Narration</a:t>
            </a:r>
          </a:p>
        </p:txBody>
      </p:sp>
      <p:pic>
        <p:nvPicPr>
          <p:cNvPr id="8" name="Graphique 7" descr="Centre d’appels">
            <a:extLst>
              <a:ext uri="{FF2B5EF4-FFF2-40B4-BE49-F238E27FC236}">
                <a16:creationId xmlns:a16="http://schemas.microsoft.com/office/drawing/2014/main" id="{46150C13-C664-4F20-80ED-E46316CF61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573725" y="3918719"/>
            <a:ext cx="1189169" cy="1189169"/>
          </a:xfrm>
          <a:prstGeom prst="rect">
            <a:avLst/>
          </a:prstGeom>
        </p:spPr>
      </p:pic>
      <p:pic>
        <p:nvPicPr>
          <p:cNvPr id="17" name="Graphique 16" descr="Manette de jeu">
            <a:extLst>
              <a:ext uri="{FF2B5EF4-FFF2-40B4-BE49-F238E27FC236}">
                <a16:creationId xmlns:a16="http://schemas.microsoft.com/office/drawing/2014/main" id="{021D4749-3C2A-452A-923D-37A77D99A1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9718639">
            <a:off x="2380058" y="4220767"/>
            <a:ext cx="585073" cy="585073"/>
          </a:xfrm>
          <a:prstGeom prst="rect">
            <a:avLst/>
          </a:prstGeom>
        </p:spPr>
      </p:pic>
      <p:pic>
        <p:nvPicPr>
          <p:cNvPr id="14" name="Graphique 13" descr="Boîte">
            <a:extLst>
              <a:ext uri="{FF2B5EF4-FFF2-40B4-BE49-F238E27FC236}">
                <a16:creationId xmlns:a16="http://schemas.microsoft.com/office/drawing/2014/main" id="{4C344606-10B5-4CFB-A0DF-72AA5149F38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29106" y="3918719"/>
            <a:ext cx="1189169" cy="1189169"/>
          </a:xfrm>
          <a:prstGeom prst="rect">
            <a:avLst/>
          </a:prstGeom>
        </p:spPr>
      </p:pic>
      <p:pic>
        <p:nvPicPr>
          <p:cNvPr id="16" name="Graphique 15" descr="Discours">
            <a:extLst>
              <a:ext uri="{FF2B5EF4-FFF2-40B4-BE49-F238E27FC236}">
                <a16:creationId xmlns:a16="http://schemas.microsoft.com/office/drawing/2014/main" id="{E409E837-21A7-42C9-83E0-53EE3734B29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023177" y="3812620"/>
            <a:ext cx="631859" cy="631859"/>
          </a:xfrm>
          <a:prstGeom prst="rect">
            <a:avLst/>
          </a:prstGeom>
        </p:spPr>
      </p:pic>
      <p:pic>
        <p:nvPicPr>
          <p:cNvPr id="25" name="Graphique 24" descr="Engrenage">
            <a:extLst>
              <a:ext uri="{FF2B5EF4-FFF2-40B4-BE49-F238E27FC236}">
                <a16:creationId xmlns:a16="http://schemas.microsoft.com/office/drawing/2014/main" id="{E099E578-4F89-406F-8FCA-F9BB445F4F3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86458" y="4549030"/>
            <a:ext cx="619633" cy="619633"/>
          </a:xfrm>
          <a:prstGeom prst="rect">
            <a:avLst/>
          </a:prstGeom>
        </p:spPr>
      </p:pic>
      <p:pic>
        <p:nvPicPr>
          <p:cNvPr id="27" name="Graphique 26" descr="Comédie">
            <a:extLst>
              <a:ext uri="{FF2B5EF4-FFF2-40B4-BE49-F238E27FC236}">
                <a16:creationId xmlns:a16="http://schemas.microsoft.com/office/drawing/2014/main" id="{75E31209-0D11-4D99-9E0E-BD0C013F4E7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 rot="20572572">
            <a:off x="8056040" y="4576510"/>
            <a:ext cx="505442" cy="505442"/>
          </a:xfrm>
          <a:prstGeom prst="rect">
            <a:avLst/>
          </a:prstGeom>
        </p:spPr>
      </p:pic>
      <p:pic>
        <p:nvPicPr>
          <p:cNvPr id="29" name="Graphique 28" descr="Musique">
            <a:extLst>
              <a:ext uri="{FF2B5EF4-FFF2-40B4-BE49-F238E27FC236}">
                <a16:creationId xmlns:a16="http://schemas.microsoft.com/office/drawing/2014/main" id="{667805A3-16D3-459E-9695-89B8844956C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 rot="1049378">
            <a:off x="9424446" y="3836577"/>
            <a:ext cx="494005" cy="494005"/>
          </a:xfrm>
          <a:prstGeom prst="rect">
            <a:avLst/>
          </a:prstGeom>
        </p:spPr>
      </p:pic>
      <p:sp>
        <p:nvSpPr>
          <p:cNvPr id="30" name="Espace réservé du numéro de diapositive 29">
            <a:extLst>
              <a:ext uri="{FF2B5EF4-FFF2-40B4-BE49-F238E27FC236}">
                <a16:creationId xmlns:a16="http://schemas.microsoft.com/office/drawing/2014/main" id="{030370AF-F8C0-44D2-ABF8-3E6B0FC434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920400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 clefs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84BFF5-35EC-41DB-A789-7F149CA0A3A3}"/>
              </a:ext>
            </a:extLst>
          </p:cNvPr>
          <p:cNvSpPr txBox="1"/>
          <p:nvPr/>
        </p:nvSpPr>
        <p:spPr>
          <a:xfrm>
            <a:off x="632970" y="2291378"/>
            <a:ext cx="920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</a:schemeClr>
                </a:solidFill>
              </a:rPr>
              <a:t>Togelius</a:t>
            </a: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 et al. (2011)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F128F3-B683-494B-898A-596B78F8BBAC}"/>
              </a:ext>
            </a:extLst>
          </p:cNvPr>
          <p:cNvSpPr/>
          <p:nvPr/>
        </p:nvSpPr>
        <p:spPr>
          <a:xfrm>
            <a:off x="1948111" y="5341571"/>
            <a:ext cx="34956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Automatiser la création de contenu par des algorithmes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C1A363-EE65-4E24-9E38-0B1CE158F4C1}"/>
              </a:ext>
            </a:extLst>
          </p:cNvPr>
          <p:cNvSpPr txBox="1"/>
          <p:nvPr/>
        </p:nvSpPr>
        <p:spPr>
          <a:xfrm>
            <a:off x="826570" y="2660710"/>
            <a:ext cx="5670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Génération Procédurale de Contenu</a:t>
            </a:r>
          </a:p>
        </p:txBody>
      </p:sp>
      <p:pic>
        <p:nvPicPr>
          <p:cNvPr id="15" name="Graphique 14" descr="Engrenages">
            <a:extLst>
              <a:ext uri="{FF2B5EF4-FFF2-40B4-BE49-F238E27FC236}">
                <a16:creationId xmlns:a16="http://schemas.microsoft.com/office/drawing/2014/main" id="{0D753C9E-B7BD-408D-A6AF-CF5788F4F1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87003" y="3861039"/>
            <a:ext cx="1260153" cy="1260153"/>
          </a:xfrm>
          <a:prstGeom prst="rect">
            <a:avLst/>
          </a:prstGeom>
        </p:spPr>
      </p:pic>
      <p:pic>
        <p:nvPicPr>
          <p:cNvPr id="18" name="Graphique 17" descr="Boîte">
            <a:extLst>
              <a:ext uri="{FF2B5EF4-FFF2-40B4-BE49-F238E27FC236}">
                <a16:creationId xmlns:a16="http://schemas.microsoft.com/office/drawing/2014/main" id="{68C81C01-CC89-40DB-BC0F-F7603E4DA0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40728" y="4458144"/>
            <a:ext cx="691059" cy="6910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A2DDA807-74B6-4775-AB65-397FAF895C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09847" y="2380717"/>
            <a:ext cx="5082154" cy="2856299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3FA95E44-C4B0-49F1-8547-5CF1516742A5}"/>
              </a:ext>
            </a:extLst>
          </p:cNvPr>
          <p:cNvSpPr txBox="1"/>
          <p:nvPr/>
        </p:nvSpPr>
        <p:spPr>
          <a:xfrm>
            <a:off x="7165571" y="5326355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No Man’s Sky </a:t>
            </a:r>
            <a:r>
              <a:rPr lang="fr-FR" dirty="0"/>
              <a:t>(Hello Games, 2016)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04796A24-3429-42EE-BEE7-AB027A971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3407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12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976878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 clefs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584BFF5-35EC-41DB-A789-7F149CA0A3A3}"/>
              </a:ext>
            </a:extLst>
          </p:cNvPr>
          <p:cNvSpPr txBox="1"/>
          <p:nvPr/>
        </p:nvSpPr>
        <p:spPr>
          <a:xfrm>
            <a:off x="632970" y="2291378"/>
            <a:ext cx="920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</a:schemeClr>
                </a:solidFill>
              </a:rPr>
              <a:t>Karpinskyj</a:t>
            </a: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 et al. (2014)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F128F3-B683-494B-898A-596B78F8BBAC}"/>
              </a:ext>
            </a:extLst>
          </p:cNvPr>
          <p:cNvSpPr/>
          <p:nvPr/>
        </p:nvSpPr>
        <p:spPr>
          <a:xfrm>
            <a:off x="1583013" y="5341571"/>
            <a:ext cx="415809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dirty="0"/>
              <a:t>Ajuster le contenu en se basant sur une prédiction des attentes de l'utilisateur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B8C1A363-EE65-4E24-9E38-0B1CE158F4C1}"/>
              </a:ext>
            </a:extLst>
          </p:cNvPr>
          <p:cNvSpPr txBox="1"/>
          <p:nvPr/>
        </p:nvSpPr>
        <p:spPr>
          <a:xfrm>
            <a:off x="826570" y="2906177"/>
            <a:ext cx="5670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Personnalisation</a:t>
            </a:r>
          </a:p>
        </p:txBody>
      </p:sp>
      <p:pic>
        <p:nvPicPr>
          <p:cNvPr id="18" name="Graphique 17" descr="Boîte">
            <a:extLst>
              <a:ext uri="{FF2B5EF4-FFF2-40B4-BE49-F238E27FC236}">
                <a16:creationId xmlns:a16="http://schemas.microsoft.com/office/drawing/2014/main" id="{68C81C01-CC89-40DB-BC0F-F7603E4DA0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0728" y="4458144"/>
            <a:ext cx="691059" cy="691059"/>
          </a:xfrm>
          <a:prstGeom prst="rect">
            <a:avLst/>
          </a:prstGeom>
        </p:spPr>
      </p:pic>
      <p:pic>
        <p:nvPicPr>
          <p:cNvPr id="5" name="Graphique 4" descr="Courir">
            <a:extLst>
              <a:ext uri="{FF2B5EF4-FFF2-40B4-BE49-F238E27FC236}">
                <a16:creationId xmlns:a16="http://schemas.microsoft.com/office/drawing/2014/main" id="{C297A964-0BDD-4552-BD19-6BA3799CCE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45971" y="3797975"/>
            <a:ext cx="1320338" cy="1320338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21119AD-DE40-4315-BE0F-F281CE1AC6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109849" y="2380717"/>
            <a:ext cx="5082152" cy="285629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8D460EA9-5DD2-4F31-8EC0-560C3C7CBEAE}"/>
              </a:ext>
            </a:extLst>
          </p:cNvPr>
          <p:cNvSpPr txBox="1"/>
          <p:nvPr/>
        </p:nvSpPr>
        <p:spPr>
          <a:xfrm>
            <a:off x="7165571" y="5326355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World of Warcraft </a:t>
            </a:r>
            <a:r>
              <a:rPr lang="fr-FR" dirty="0"/>
              <a:t>(Blizzard, 2004)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65B515C3-DEE1-4A6B-BD46-401DD8798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13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28988089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que 10" descr="Manette de jeu">
            <a:extLst>
              <a:ext uri="{FF2B5EF4-FFF2-40B4-BE49-F238E27FC236}">
                <a16:creationId xmlns:a16="http://schemas.microsoft.com/office/drawing/2014/main" id="{E474EA7B-5899-409A-A815-CE00F184F0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727161" y="3913609"/>
            <a:ext cx="914400" cy="9144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Concepts clefs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AD9B9A5-1427-4AE1-BA28-973083AC1CD4}"/>
              </a:ext>
            </a:extLst>
          </p:cNvPr>
          <p:cNvSpPr txBox="1"/>
          <p:nvPr/>
        </p:nvSpPr>
        <p:spPr>
          <a:xfrm>
            <a:off x="1828800" y="269471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/>
              <a:t>« </a:t>
            </a:r>
            <a:r>
              <a:rPr lang="fr-FR" sz="2400" dirty="0" err="1"/>
              <a:t>Experience</a:t>
            </a:r>
            <a:r>
              <a:rPr lang="fr-FR" sz="2400" dirty="0"/>
              <a:t>-Driven </a:t>
            </a:r>
            <a:r>
              <a:rPr lang="fr-FR" sz="2400" dirty="0" err="1"/>
              <a:t>Procedural</a:t>
            </a:r>
            <a:r>
              <a:rPr lang="fr-FR" sz="2400" dirty="0"/>
              <a:t> Content </a:t>
            </a:r>
            <a:r>
              <a:rPr lang="fr-FR" sz="2400" dirty="0" err="1"/>
              <a:t>Generation</a:t>
            </a:r>
            <a:r>
              <a:rPr lang="fr-FR" sz="2400" dirty="0"/>
              <a:t> » </a:t>
            </a:r>
          </a:p>
        </p:txBody>
      </p:sp>
      <p:pic>
        <p:nvPicPr>
          <p:cNvPr id="6" name="Graphique 5" descr="Engrenages">
            <a:extLst>
              <a:ext uri="{FF2B5EF4-FFF2-40B4-BE49-F238E27FC236}">
                <a16:creationId xmlns:a16="http://schemas.microsoft.com/office/drawing/2014/main" id="{B6494FDC-B963-4558-948A-8705ECB12E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328767" y="3913609"/>
            <a:ext cx="914400" cy="9144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D1D63E9-606C-47ED-B2CD-CB5EAA61A8B8}"/>
              </a:ext>
            </a:extLst>
          </p:cNvPr>
          <p:cNvSpPr txBox="1"/>
          <p:nvPr/>
        </p:nvSpPr>
        <p:spPr>
          <a:xfrm>
            <a:off x="946776" y="4828008"/>
            <a:ext cx="36783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Génération </a:t>
            </a:r>
          </a:p>
          <a:p>
            <a:pPr algn="ctr"/>
            <a:r>
              <a:rPr lang="fr-FR" sz="3600" b="1" dirty="0"/>
              <a:t>procédurale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5FF28A47-4B35-4423-BEAF-80BD6651E92B}"/>
              </a:ext>
            </a:extLst>
          </p:cNvPr>
          <p:cNvSpPr txBox="1"/>
          <p:nvPr/>
        </p:nvSpPr>
        <p:spPr>
          <a:xfrm>
            <a:off x="6927274" y="4828009"/>
            <a:ext cx="44547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Expérience</a:t>
            </a:r>
          </a:p>
          <a:p>
            <a:pPr algn="ctr"/>
            <a:r>
              <a:rPr lang="fr-FR" sz="3600" b="1" dirty="0"/>
              <a:t>de jeu</a:t>
            </a:r>
          </a:p>
        </p:txBody>
      </p:sp>
      <p:pic>
        <p:nvPicPr>
          <p:cNvPr id="13" name="Graphique 12" descr="Ajouter">
            <a:extLst>
              <a:ext uri="{FF2B5EF4-FFF2-40B4-BE49-F238E27FC236}">
                <a16:creationId xmlns:a16="http://schemas.microsoft.com/office/drawing/2014/main" id="{A8C821F0-EE0D-4580-A905-BD48B96BB73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55673" y="4073244"/>
            <a:ext cx="637302" cy="637302"/>
          </a:xfrm>
          <a:prstGeom prst="rect">
            <a:avLst/>
          </a:prstGeom>
        </p:spPr>
      </p:pic>
      <p:sp>
        <p:nvSpPr>
          <p:cNvPr id="10" name="ZoneTexte 9">
            <a:extLst>
              <a:ext uri="{FF2B5EF4-FFF2-40B4-BE49-F238E27FC236}">
                <a16:creationId xmlns:a16="http://schemas.microsoft.com/office/drawing/2014/main" id="{AAAB92C4-7D9C-4057-B2C1-EB11748686C6}"/>
              </a:ext>
            </a:extLst>
          </p:cNvPr>
          <p:cNvSpPr txBox="1"/>
          <p:nvPr/>
        </p:nvSpPr>
        <p:spPr>
          <a:xfrm>
            <a:off x="632970" y="2291378"/>
            <a:ext cx="9206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>
                <a:solidFill>
                  <a:schemeClr val="tx1">
                    <a:lumMod val="75000"/>
                  </a:schemeClr>
                </a:solidFill>
              </a:rPr>
              <a:t>Yannakakis</a:t>
            </a:r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 et al. (2015) 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2EF0451-D899-4C02-B202-60914219C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14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1564842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564530" y="2833794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Question de recherche</a:t>
            </a:r>
          </a:p>
        </p:txBody>
      </p:sp>
    </p:spTree>
    <p:extLst>
      <p:ext uri="{BB962C8B-B14F-4D97-AF65-F5344CB8AC3E}">
        <p14:creationId xmlns:p14="http://schemas.microsoft.com/office/powerpoint/2010/main" val="60536266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631067" y="617067"/>
            <a:ext cx="11062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Génération procédurale de contenu personnalisé </a:t>
            </a:r>
          </a:p>
          <a:p>
            <a:pPr algn="ctr"/>
            <a:r>
              <a:rPr lang="fr-FR" sz="2800" dirty="0"/>
              <a:t>pour créer une expérience de jeu basée </a:t>
            </a:r>
          </a:p>
          <a:p>
            <a:pPr algn="ctr"/>
            <a:r>
              <a:rPr lang="fr-FR" sz="2800" dirty="0"/>
              <a:t>sur le style de jeu et la  personnalité du joueur</a:t>
            </a:r>
          </a:p>
        </p:txBody>
      </p:sp>
      <p:pic>
        <p:nvPicPr>
          <p:cNvPr id="6" name="Graphique 5" descr="Manette de jeu">
            <a:extLst>
              <a:ext uri="{FF2B5EF4-FFF2-40B4-BE49-F238E27FC236}">
                <a16:creationId xmlns:a16="http://schemas.microsoft.com/office/drawing/2014/main" id="{963468DF-8B35-4CF6-9061-9E46F0A1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238" y="2624671"/>
            <a:ext cx="914400" cy="914400"/>
          </a:xfrm>
          <a:prstGeom prst="rect">
            <a:avLst/>
          </a:prstGeom>
        </p:spPr>
      </p:pic>
      <p:pic>
        <p:nvPicPr>
          <p:cNvPr id="7" name="Graphique 6" descr="Engrenages">
            <a:extLst>
              <a:ext uri="{FF2B5EF4-FFF2-40B4-BE49-F238E27FC236}">
                <a16:creationId xmlns:a16="http://schemas.microsoft.com/office/drawing/2014/main" id="{22B7B813-1B22-484D-8156-9C008EB6E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67" y="2619129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D13CCFD-8A58-44E1-8CB7-D279E1476F31}"/>
              </a:ext>
            </a:extLst>
          </p:cNvPr>
          <p:cNvSpPr txBox="1"/>
          <p:nvPr/>
        </p:nvSpPr>
        <p:spPr>
          <a:xfrm>
            <a:off x="946776" y="3533528"/>
            <a:ext cx="367838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Génération </a:t>
            </a:r>
          </a:p>
          <a:p>
            <a:pPr algn="ctr"/>
            <a:r>
              <a:rPr lang="fr-FR" sz="3600" b="1" dirty="0"/>
              <a:t>procédurale</a:t>
            </a:r>
          </a:p>
          <a:p>
            <a:pPr algn="ctr"/>
            <a:r>
              <a:rPr lang="fr-FR" sz="3600" b="1" dirty="0"/>
              <a:t>+</a:t>
            </a:r>
          </a:p>
          <a:p>
            <a:pPr algn="ctr"/>
            <a:r>
              <a:rPr lang="fr-FR" sz="2000" dirty="0"/>
              <a:t>Guidée par une représentation du joueur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89D045-3C4C-4DA8-AD36-C7DFBA1E0DDC}"/>
              </a:ext>
            </a:extLst>
          </p:cNvPr>
          <p:cNvSpPr txBox="1"/>
          <p:nvPr/>
        </p:nvSpPr>
        <p:spPr>
          <a:xfrm>
            <a:off x="6684617" y="3531376"/>
            <a:ext cx="47667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Expérience</a:t>
            </a:r>
          </a:p>
          <a:p>
            <a:pPr algn="ctr"/>
            <a:r>
              <a:rPr lang="fr-FR" sz="3600" b="1" dirty="0"/>
              <a:t>de jeu</a:t>
            </a:r>
          </a:p>
          <a:p>
            <a:pPr algn="ctr"/>
            <a:r>
              <a:rPr lang="fr-FR" sz="3600" b="1" dirty="0"/>
              <a:t>+</a:t>
            </a:r>
          </a:p>
          <a:p>
            <a:pPr algn="ctr"/>
            <a:r>
              <a:rPr lang="fr-FR" sz="2000" dirty="0"/>
              <a:t>Modéliser par des données récupérées dans le jeu et hors du jeu </a:t>
            </a:r>
          </a:p>
        </p:txBody>
      </p:sp>
      <p:pic>
        <p:nvPicPr>
          <p:cNvPr id="10" name="Graphique 9" descr="Ajouter">
            <a:extLst>
              <a:ext uri="{FF2B5EF4-FFF2-40B4-BE49-F238E27FC236}">
                <a16:creationId xmlns:a16="http://schemas.microsoft.com/office/drawing/2014/main" id="{FAD17B6C-44B9-4565-BBFD-73AF71A65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5673" y="2778764"/>
            <a:ext cx="637302" cy="63730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3EACF6A9-5B9E-47CD-8FCA-B77C322C4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16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13550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564530" y="2792230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Etat de l’art</a:t>
            </a:r>
          </a:p>
        </p:txBody>
      </p:sp>
    </p:spTree>
    <p:extLst>
      <p:ext uri="{BB962C8B-B14F-4D97-AF65-F5344CB8AC3E}">
        <p14:creationId xmlns:p14="http://schemas.microsoft.com/office/powerpoint/2010/main" val="12713362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Critères d’analyses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6BC2E4F2-A8D3-4E0D-B585-668E93C69511}"/>
              </a:ext>
            </a:extLst>
          </p:cNvPr>
          <p:cNvSpPr txBox="1"/>
          <p:nvPr/>
        </p:nvSpPr>
        <p:spPr>
          <a:xfrm>
            <a:off x="401250" y="4372628"/>
            <a:ext cx="367838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Modélisation </a:t>
            </a:r>
          </a:p>
          <a:p>
            <a:pPr algn="ctr"/>
            <a:r>
              <a:rPr lang="fr-FR" sz="2800" b="1" dirty="0"/>
              <a:t>du joueur</a:t>
            </a:r>
            <a:endParaRPr lang="fr-FR" sz="2800" dirty="0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5C509732-26EE-4444-8DD5-6DB6C169832B}"/>
              </a:ext>
            </a:extLst>
          </p:cNvPr>
          <p:cNvSpPr txBox="1"/>
          <p:nvPr/>
        </p:nvSpPr>
        <p:spPr>
          <a:xfrm>
            <a:off x="3768012" y="4410788"/>
            <a:ext cx="466985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Modélisation de l’expérience de jeu</a:t>
            </a:r>
            <a:endParaRPr lang="fr-FR" sz="2800" dirty="0"/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AE99FC6-F077-4A7F-97B5-57B4427114EB}"/>
              </a:ext>
            </a:extLst>
          </p:cNvPr>
          <p:cNvSpPr txBox="1"/>
          <p:nvPr/>
        </p:nvSpPr>
        <p:spPr>
          <a:xfrm>
            <a:off x="7553133" y="4608350"/>
            <a:ext cx="466985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b="1" dirty="0"/>
              <a:t>Contenu généré</a:t>
            </a:r>
            <a:endParaRPr lang="fr-FR" sz="2800" dirty="0"/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C2258B21-78CD-4068-A9EE-6C18F4260AE9}"/>
              </a:ext>
            </a:extLst>
          </p:cNvPr>
          <p:cNvGrpSpPr/>
          <p:nvPr/>
        </p:nvGrpSpPr>
        <p:grpSpPr>
          <a:xfrm>
            <a:off x="1441658" y="3183459"/>
            <a:ext cx="1382836" cy="1189169"/>
            <a:chOff x="1441658" y="3166834"/>
            <a:chExt cx="1382836" cy="1189169"/>
          </a:xfrm>
        </p:grpSpPr>
        <p:pic>
          <p:nvPicPr>
            <p:cNvPr id="10" name="Graphique 9" descr="Centre d’appels">
              <a:extLst>
                <a:ext uri="{FF2B5EF4-FFF2-40B4-BE49-F238E27FC236}">
                  <a16:creationId xmlns:a16="http://schemas.microsoft.com/office/drawing/2014/main" id="{2D674CDB-8284-403E-B46F-8C1CD2300EA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35325" y="3166834"/>
              <a:ext cx="1189169" cy="1189169"/>
            </a:xfrm>
            <a:prstGeom prst="rect">
              <a:avLst/>
            </a:prstGeom>
          </p:spPr>
        </p:pic>
        <p:pic>
          <p:nvPicPr>
            <p:cNvPr id="11" name="Graphique 10" descr="Manette de jeu">
              <a:extLst>
                <a:ext uri="{FF2B5EF4-FFF2-40B4-BE49-F238E27FC236}">
                  <a16:creationId xmlns:a16="http://schemas.microsoft.com/office/drawing/2014/main" id="{B717FFFF-25BE-4852-8D0B-F29868B128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 rot="19718639">
              <a:off x="1441658" y="3468882"/>
              <a:ext cx="585073" cy="585073"/>
            </a:xfrm>
            <a:prstGeom prst="rect">
              <a:avLst/>
            </a:prstGeom>
          </p:spPr>
        </p:pic>
      </p:grp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3A6A748-9265-42FD-814E-BCFF0B293FD0}"/>
              </a:ext>
            </a:extLst>
          </p:cNvPr>
          <p:cNvGrpSpPr/>
          <p:nvPr/>
        </p:nvGrpSpPr>
        <p:grpSpPr>
          <a:xfrm>
            <a:off x="5429390" y="2901803"/>
            <a:ext cx="1061601" cy="1651553"/>
            <a:chOff x="5429390" y="2885178"/>
            <a:chExt cx="1061601" cy="1651553"/>
          </a:xfrm>
        </p:grpSpPr>
        <p:pic>
          <p:nvPicPr>
            <p:cNvPr id="8" name="Graphique 7" descr="Manette de jeu">
              <a:extLst>
                <a:ext uri="{FF2B5EF4-FFF2-40B4-BE49-F238E27FC236}">
                  <a16:creationId xmlns:a16="http://schemas.microsoft.com/office/drawing/2014/main" id="{1F50C917-A5E3-44E8-9522-A63430C303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429390" y="3475130"/>
              <a:ext cx="1061601" cy="1061601"/>
            </a:xfrm>
            <a:prstGeom prst="rect">
              <a:avLst/>
            </a:prstGeom>
          </p:spPr>
        </p:pic>
        <p:pic>
          <p:nvPicPr>
            <p:cNvPr id="13" name="Graphique 12" descr="Atome">
              <a:extLst>
                <a:ext uri="{FF2B5EF4-FFF2-40B4-BE49-F238E27FC236}">
                  <a16:creationId xmlns:a16="http://schemas.microsoft.com/office/drawing/2014/main" id="{80C4A792-57AE-4A3A-97EE-F1F28703439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5502991" y="2885178"/>
              <a:ext cx="914400" cy="914400"/>
            </a:xfrm>
            <a:prstGeom prst="rect">
              <a:avLst/>
            </a:prstGeom>
          </p:spPr>
        </p:pic>
      </p:grpSp>
      <p:grpSp>
        <p:nvGrpSpPr>
          <p:cNvPr id="21" name="Groupe 20">
            <a:extLst>
              <a:ext uri="{FF2B5EF4-FFF2-40B4-BE49-F238E27FC236}">
                <a16:creationId xmlns:a16="http://schemas.microsoft.com/office/drawing/2014/main" id="{EE92E172-751C-42BC-8648-4BF2CAEA6592}"/>
              </a:ext>
            </a:extLst>
          </p:cNvPr>
          <p:cNvGrpSpPr/>
          <p:nvPr/>
        </p:nvGrpSpPr>
        <p:grpSpPr>
          <a:xfrm>
            <a:off x="8961577" y="3179432"/>
            <a:ext cx="1895274" cy="1356043"/>
            <a:chOff x="8961577" y="3162807"/>
            <a:chExt cx="1895274" cy="1356043"/>
          </a:xfrm>
        </p:grpSpPr>
        <p:pic>
          <p:nvPicPr>
            <p:cNvPr id="14" name="Graphique 13" descr="Boîte">
              <a:extLst>
                <a:ext uri="{FF2B5EF4-FFF2-40B4-BE49-F238E27FC236}">
                  <a16:creationId xmlns:a16="http://schemas.microsoft.com/office/drawing/2014/main" id="{53594031-91D5-4C05-9065-2A82639AE1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9367506" y="3268906"/>
              <a:ext cx="1189169" cy="1189169"/>
            </a:xfrm>
            <a:prstGeom prst="rect">
              <a:avLst/>
            </a:prstGeom>
          </p:spPr>
        </p:pic>
        <p:pic>
          <p:nvPicPr>
            <p:cNvPr id="15" name="Graphique 14" descr="Discours">
              <a:extLst>
                <a:ext uri="{FF2B5EF4-FFF2-40B4-BE49-F238E27FC236}">
                  <a16:creationId xmlns:a16="http://schemas.microsoft.com/office/drawing/2014/main" id="{6D1405EF-EB4B-4BDB-BF09-3EF114E683A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961577" y="3162807"/>
              <a:ext cx="631859" cy="631859"/>
            </a:xfrm>
            <a:prstGeom prst="rect">
              <a:avLst/>
            </a:prstGeom>
          </p:spPr>
        </p:pic>
        <p:pic>
          <p:nvPicPr>
            <p:cNvPr id="16" name="Graphique 15" descr="Engrenage">
              <a:extLst>
                <a:ext uri="{FF2B5EF4-FFF2-40B4-BE49-F238E27FC236}">
                  <a16:creationId xmlns:a16="http://schemas.microsoft.com/office/drawing/2014/main" id="{B7A79930-FE8A-4256-9F5F-BFCBEB3FF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10224858" y="3899217"/>
              <a:ext cx="619633" cy="619633"/>
            </a:xfrm>
            <a:prstGeom prst="rect">
              <a:avLst/>
            </a:prstGeom>
          </p:spPr>
        </p:pic>
        <p:pic>
          <p:nvPicPr>
            <p:cNvPr id="17" name="Graphique 16" descr="Comédie">
              <a:extLst>
                <a:ext uri="{FF2B5EF4-FFF2-40B4-BE49-F238E27FC236}">
                  <a16:creationId xmlns:a16="http://schemas.microsoft.com/office/drawing/2014/main" id="{CEBDF6EC-DBFB-4CA3-A3A1-50D3AB5D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 rot="20572572">
              <a:off x="8994440" y="3926697"/>
              <a:ext cx="505442" cy="505442"/>
            </a:xfrm>
            <a:prstGeom prst="rect">
              <a:avLst/>
            </a:prstGeom>
          </p:spPr>
        </p:pic>
        <p:pic>
          <p:nvPicPr>
            <p:cNvPr id="18" name="Graphique 17" descr="Musique">
              <a:extLst>
                <a:ext uri="{FF2B5EF4-FFF2-40B4-BE49-F238E27FC236}">
                  <a16:creationId xmlns:a16="http://schemas.microsoft.com/office/drawing/2014/main" id="{CA42EEBB-2F3F-41E9-8857-36BC73C8A2A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49378">
              <a:off x="10362846" y="3186764"/>
              <a:ext cx="494005" cy="494005"/>
            </a:xfrm>
            <a:prstGeom prst="rect">
              <a:avLst/>
            </a:prstGeom>
          </p:spPr>
        </p:pic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F9BB82C3-82D0-4F7A-8583-0B50819009A0}"/>
              </a:ext>
            </a:extLst>
          </p:cNvPr>
          <p:cNvSpPr txBox="1"/>
          <p:nvPr/>
        </p:nvSpPr>
        <p:spPr>
          <a:xfrm>
            <a:off x="72043" y="5957797"/>
            <a:ext cx="65472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i="1" u="sng" dirty="0"/>
              <a:t>Critères d’inclusion</a:t>
            </a:r>
          </a:p>
          <a:p>
            <a:r>
              <a:rPr lang="fr-FR" sz="1600" b="1" dirty="0"/>
              <a:t>Sources</a:t>
            </a:r>
            <a:r>
              <a:rPr lang="fr-FR" sz="1600" dirty="0"/>
              <a:t> : IEEE, ACM, AAAI et Springer</a:t>
            </a:r>
          </a:p>
          <a:p>
            <a:r>
              <a:rPr lang="fr-FR" sz="1600" b="1" dirty="0"/>
              <a:t>Date de publication</a:t>
            </a:r>
            <a:r>
              <a:rPr lang="fr-FR" sz="1600" dirty="0"/>
              <a:t> : ≤ 5 ans (postérieur à janvier 2014)</a:t>
            </a:r>
          </a:p>
        </p:txBody>
      </p:sp>
      <p:sp>
        <p:nvSpPr>
          <p:cNvPr id="23" name="Espace réservé du numéro de diapositive 22">
            <a:extLst>
              <a:ext uri="{FF2B5EF4-FFF2-40B4-BE49-F238E27FC236}">
                <a16:creationId xmlns:a16="http://schemas.microsoft.com/office/drawing/2014/main" id="{29D39D66-E7F4-443D-B505-9C3BEEB459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18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1987860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28E44E5A-2953-4CB9-8449-8D26A5A9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10"/>
            <a:ext cx="12192000" cy="23899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1 - Zelda procédural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89957569-6DB4-4F49-9B81-0A3E1062D7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785299"/>
              </p:ext>
            </p:extLst>
          </p:nvPr>
        </p:nvGraphicFramePr>
        <p:xfrm>
          <a:off x="0" y="1478010"/>
          <a:ext cx="7813964" cy="10972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872972">
                  <a:extLst>
                    <a:ext uri="{9D8B030D-6E8A-4147-A177-3AD203B41FA5}">
                      <a16:colId xmlns:a16="http://schemas.microsoft.com/office/drawing/2014/main" val="1101862047"/>
                    </a:ext>
                  </a:extLst>
                </a:gridCol>
                <a:gridCol w="5940992">
                  <a:extLst>
                    <a:ext uri="{9D8B030D-6E8A-4147-A177-3AD203B41FA5}">
                      <a16:colId xmlns:a16="http://schemas.microsoft.com/office/drawing/2014/main" val="1925899905"/>
                    </a:ext>
                  </a:extLst>
                </a:gridCol>
              </a:tblGrid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Joueur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Régression linéaire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24455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Expérience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Performances et interactions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17658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Génération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Difficulté des puzzles, combats et labyrinthes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6459792"/>
                  </a:ext>
                </a:extLst>
              </a:tr>
            </a:tbl>
          </a:graphicData>
        </a:graphic>
      </p:graphicFrame>
      <p:pic>
        <p:nvPicPr>
          <p:cNvPr id="9" name="Image 8">
            <a:extLst>
              <a:ext uri="{FF2B5EF4-FFF2-40B4-BE49-F238E27FC236}">
                <a16:creationId xmlns:a16="http://schemas.microsoft.com/office/drawing/2014/main" id="{557ABFB8-9148-430A-875C-B48EB32D79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1142" y="2890918"/>
            <a:ext cx="3364849" cy="2245176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0E0718D-E7DE-4882-BB8A-295619EFF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4292" y="2910352"/>
            <a:ext cx="6631073" cy="2225741"/>
          </a:xfrm>
          <a:prstGeom prst="rect">
            <a:avLst/>
          </a:prstGeom>
        </p:spPr>
      </p:pic>
      <p:sp>
        <p:nvSpPr>
          <p:cNvPr id="31" name="ZoneTexte 30">
            <a:extLst>
              <a:ext uri="{FF2B5EF4-FFF2-40B4-BE49-F238E27FC236}">
                <a16:creationId xmlns:a16="http://schemas.microsoft.com/office/drawing/2014/main" id="{42EBB77E-5C07-4599-A7C7-EC1510F70E24}"/>
              </a:ext>
            </a:extLst>
          </p:cNvPr>
          <p:cNvSpPr txBox="1"/>
          <p:nvPr/>
        </p:nvSpPr>
        <p:spPr>
          <a:xfrm>
            <a:off x="0" y="6147105"/>
            <a:ext cx="1169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Heijne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N., &amp;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Bakkes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S. (2017, August). 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Procedural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zelda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: a PCG environment for player experience research. 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In Proceedings of the 12th International Conference on the Foundations of Digital Games (p. 11). ACM.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F6BB764-136D-428B-88F7-836C6EAA72BE}"/>
              </a:ext>
            </a:extLst>
          </p:cNvPr>
          <p:cNvSpPr txBox="1"/>
          <p:nvPr/>
        </p:nvSpPr>
        <p:spPr>
          <a:xfrm>
            <a:off x="1023366" y="5182115"/>
            <a:ext cx="32004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Fig. 1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Génération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de la structure du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niveau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5233E549-F9AE-4884-BFD5-8A7966609CE2}"/>
              </a:ext>
            </a:extLst>
          </p:cNvPr>
          <p:cNvSpPr txBox="1"/>
          <p:nvPr/>
        </p:nvSpPr>
        <p:spPr>
          <a:xfrm>
            <a:off x="6223461" y="5235517"/>
            <a:ext cx="3568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Fig. 2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Ajustement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du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niveau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des sous-parties du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niveau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à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l’exécution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35" name="Espace réservé du numéro de diapositive 34">
            <a:extLst>
              <a:ext uri="{FF2B5EF4-FFF2-40B4-BE49-F238E27FC236}">
                <a16:creationId xmlns:a16="http://schemas.microsoft.com/office/drawing/2014/main" id="{1C6CE3BC-FAFE-4288-918A-FC390AB6E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83423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92CF253-D3EC-48E2-8EBA-88601A5AE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Plan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15CDC3-BEB9-4E80-A87A-AE93E1BCE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fr-FR" sz="2800" dirty="0"/>
              <a:t>Contexte et motivations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Prérequis et définitions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Question de recherche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Etat de l’art</a:t>
            </a:r>
          </a:p>
          <a:p>
            <a:pPr marL="514350" indent="-514350">
              <a:buFont typeface="+mj-lt"/>
              <a:buAutoNum type="arabicPeriod"/>
            </a:pPr>
            <a:r>
              <a:rPr lang="fr-FR" sz="2800" dirty="0"/>
              <a:t>Perspectives et conclusion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93E535F-1F77-4037-9967-063C6F889C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73115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407521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28E44E5A-2953-4CB9-8449-8D26A5A9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10"/>
            <a:ext cx="12192000" cy="23899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199120" cy="970450"/>
          </a:xfrm>
        </p:spPr>
        <p:txBody>
          <a:bodyPr/>
          <a:lstStyle/>
          <a:p>
            <a:r>
              <a:rPr lang="fr-FR" dirty="0"/>
              <a:t>2 – </a:t>
            </a:r>
            <a:r>
              <a:rPr lang="fr-FR" dirty="0" err="1"/>
              <a:t>Lu-Lu</a:t>
            </a:r>
            <a:r>
              <a:rPr lang="fr-FR" dirty="0"/>
              <a:t>, un cadriciel avec agents réfléchis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2EBB77E-5C07-4599-A7C7-EC1510F70E24}"/>
              </a:ext>
            </a:extLst>
          </p:cNvPr>
          <p:cNvSpPr txBox="1"/>
          <p:nvPr/>
        </p:nvSpPr>
        <p:spPr>
          <a:xfrm>
            <a:off x="0" y="6147105"/>
            <a:ext cx="1169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Daylamani-Zad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D.,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Agius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H., &amp; Angelides, M. C. (2018). 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Reflective agents for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personalisation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 in collaborative games. 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Artificial Intelligence Review, 1-46. 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4F6BB764-136D-428B-88F7-836C6EAA72BE}"/>
              </a:ext>
            </a:extLst>
          </p:cNvPr>
          <p:cNvSpPr txBox="1"/>
          <p:nvPr/>
        </p:nvSpPr>
        <p:spPr>
          <a:xfrm>
            <a:off x="3466408" y="2913827"/>
            <a:ext cx="3200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Fig. 1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: Architecture du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cadriciel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D5E8C13A-386F-4FA3-A39F-B5825802CD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055" y="1479865"/>
            <a:ext cx="5624945" cy="5378136"/>
          </a:xfrm>
          <a:prstGeom prst="rect">
            <a:avLst/>
          </a:prstGeom>
        </p:spPr>
      </p:pic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A0A44A69-16C0-4ACD-8D30-3C0B6E3F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0664623"/>
              </p:ext>
            </p:extLst>
          </p:nvPr>
        </p:nvGraphicFramePr>
        <p:xfrm>
          <a:off x="0" y="1478010"/>
          <a:ext cx="7813964" cy="10972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872972">
                  <a:extLst>
                    <a:ext uri="{9D8B030D-6E8A-4147-A177-3AD203B41FA5}">
                      <a16:colId xmlns:a16="http://schemas.microsoft.com/office/drawing/2014/main" val="1101862047"/>
                    </a:ext>
                  </a:extLst>
                </a:gridCol>
                <a:gridCol w="5940992">
                  <a:extLst>
                    <a:ext uri="{9D8B030D-6E8A-4147-A177-3AD203B41FA5}">
                      <a16:colId xmlns:a16="http://schemas.microsoft.com/office/drawing/2014/main" val="1925899905"/>
                    </a:ext>
                  </a:extLst>
                </a:gridCol>
              </a:tblGrid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Joueur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Profil de joueur + agent réfléchi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24455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Expérience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Décisions, loyauté et activité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17658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Génération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Suggestions et recommandations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6459792"/>
                  </a:ext>
                </a:extLst>
              </a:tr>
            </a:tbl>
          </a:graphicData>
        </a:graphic>
      </p:graphicFrame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3BDABEC-37C9-46B1-A100-98D101A77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20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1560929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28E44E5A-2953-4CB9-8449-8D26A5A9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10"/>
            <a:ext cx="12192000" cy="23899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199120" cy="970450"/>
          </a:xfrm>
        </p:spPr>
        <p:txBody>
          <a:bodyPr/>
          <a:lstStyle/>
          <a:p>
            <a:r>
              <a:rPr lang="fr-FR" dirty="0"/>
              <a:t>3 – Induction de l’état émotionnel du joueur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2EBB77E-5C07-4599-A7C7-EC1510F70E24}"/>
              </a:ext>
            </a:extLst>
          </p:cNvPr>
          <p:cNvSpPr txBox="1"/>
          <p:nvPr/>
        </p:nvSpPr>
        <p:spPr>
          <a:xfrm>
            <a:off x="0" y="6147105"/>
            <a:ext cx="1169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Lara, C. A., Flores, J.,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Mitre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-Hernandez, H., Perez, H. (2018). 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Induction of Emotional States in Educational Video Games through a Fuzzy Control System.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IEEE Transactions on Affective Computing.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A0A44A69-16C0-4ACD-8D30-3C0B6E3F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454660"/>
              </p:ext>
            </p:extLst>
          </p:nvPr>
        </p:nvGraphicFramePr>
        <p:xfrm>
          <a:off x="0" y="1478010"/>
          <a:ext cx="7813964" cy="10972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872972">
                  <a:extLst>
                    <a:ext uri="{9D8B030D-6E8A-4147-A177-3AD203B41FA5}">
                      <a16:colId xmlns:a16="http://schemas.microsoft.com/office/drawing/2014/main" val="1101862047"/>
                    </a:ext>
                  </a:extLst>
                </a:gridCol>
                <a:gridCol w="5940992">
                  <a:extLst>
                    <a:ext uri="{9D8B030D-6E8A-4147-A177-3AD203B41FA5}">
                      <a16:colId xmlns:a16="http://schemas.microsoft.com/office/drawing/2014/main" val="1925899905"/>
                    </a:ext>
                  </a:extLst>
                </a:gridCol>
              </a:tblGrid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Joueur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Logique floue + « Valence-Activation »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24455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Expérience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Performances et voix (émotions)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17658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Génération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Esthétique et difficulté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6459792"/>
                  </a:ext>
                </a:extLst>
              </a:tr>
            </a:tbl>
          </a:graphicData>
        </a:graphic>
      </p:graphicFrame>
      <p:pic>
        <p:nvPicPr>
          <p:cNvPr id="4" name="Image 3">
            <a:extLst>
              <a:ext uri="{FF2B5EF4-FFF2-40B4-BE49-F238E27FC236}">
                <a16:creationId xmlns:a16="http://schemas.microsoft.com/office/drawing/2014/main" id="{9BBD8E92-686B-4272-990E-7BAA66549A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6221" y="2833787"/>
            <a:ext cx="6876914" cy="2396574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2A41868E-2738-497F-BD34-03EA67172F3F}"/>
              </a:ext>
            </a:extLst>
          </p:cNvPr>
          <p:cNvSpPr txBox="1"/>
          <p:nvPr/>
        </p:nvSpPr>
        <p:spPr>
          <a:xfrm>
            <a:off x="4217324" y="5296177"/>
            <a:ext cx="388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Fig. 1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Diagramme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d’état du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jeu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utilisé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lors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l’expérimentation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7D970BB1-50D7-461C-A758-202591005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578981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28E44E5A-2953-4CB9-8449-8D26A5A9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10"/>
            <a:ext cx="12192000" cy="23899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199120" cy="970450"/>
          </a:xfrm>
        </p:spPr>
        <p:txBody>
          <a:bodyPr/>
          <a:lstStyle/>
          <a:p>
            <a:r>
              <a:rPr lang="fr-FR" dirty="0"/>
              <a:t>4 – Equilibrage personnalisé pour les jeux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2EBB77E-5C07-4599-A7C7-EC1510F70E24}"/>
              </a:ext>
            </a:extLst>
          </p:cNvPr>
          <p:cNvSpPr txBox="1"/>
          <p:nvPr/>
        </p:nvSpPr>
        <p:spPr>
          <a:xfrm>
            <a:off x="0" y="6147105"/>
            <a:ext cx="1169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Bakkes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S.,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Whiteson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S., Li, G.,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Vişniuc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G. V.,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Charitos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E.,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Heijne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N.,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Swellengrebel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A. (2014, October). 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Challenge balancing for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personalised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 game spaces. 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In Games Media Entertainment (GEM), 2014 IEEE (pp. 1-8). IEEE.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A0A44A69-16C0-4ACD-8D30-3C0B6E3F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0856125"/>
              </p:ext>
            </p:extLst>
          </p:nvPr>
        </p:nvGraphicFramePr>
        <p:xfrm>
          <a:off x="0" y="1478010"/>
          <a:ext cx="8595360" cy="10972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60269">
                  <a:extLst>
                    <a:ext uri="{9D8B030D-6E8A-4147-A177-3AD203B41FA5}">
                      <a16:colId xmlns:a16="http://schemas.microsoft.com/office/drawing/2014/main" val="1101862047"/>
                    </a:ext>
                  </a:extLst>
                </a:gridCol>
                <a:gridCol w="6535091">
                  <a:extLst>
                    <a:ext uri="{9D8B030D-6E8A-4147-A177-3AD203B41FA5}">
                      <a16:colId xmlns:a16="http://schemas.microsoft.com/office/drawing/2014/main" val="1925899905"/>
                    </a:ext>
                  </a:extLst>
                </a:gridCol>
              </a:tblGrid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Joueur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Politique sécuritaire globale + Forêt d’arbre décisionnels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24455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Expérience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Métriques + Risque d’abandon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17658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Génération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Difficulté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6459792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08E2FE07-5B83-45FB-A885-15070EAB6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3971" y="2757145"/>
            <a:ext cx="8079971" cy="284906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24464B08-C338-46B7-B60E-2F092AE2908E}"/>
              </a:ext>
            </a:extLst>
          </p:cNvPr>
          <p:cNvSpPr txBox="1"/>
          <p:nvPr/>
        </p:nvSpPr>
        <p:spPr>
          <a:xfrm>
            <a:off x="3369771" y="5634171"/>
            <a:ext cx="530837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Fig. 1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Approche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en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3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étapes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pour la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personnalisation</a:t>
            </a:r>
            <a:endParaRPr lang="en-US" sz="1400" dirty="0">
              <a:solidFill>
                <a:schemeClr val="tx1">
                  <a:lumMod val="95000"/>
                </a:schemeClr>
              </a:solidFill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DB3EEB1-FBD9-4698-8D6F-8916FC1B0B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290607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28E44E5A-2953-4CB9-8449-8D26A5A9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10"/>
            <a:ext cx="12192000" cy="23899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199120" cy="970450"/>
          </a:xfrm>
        </p:spPr>
        <p:txBody>
          <a:bodyPr/>
          <a:lstStyle/>
          <a:p>
            <a:r>
              <a:rPr lang="fr-FR" dirty="0"/>
              <a:t>5 – Personnalisation par </a:t>
            </a:r>
            <a:r>
              <a:rPr lang="fr-FR" dirty="0" err="1"/>
              <a:t>recon</a:t>
            </a:r>
            <a:r>
              <a:rPr lang="fr-FR" dirty="0"/>
              <a:t>. faciale 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42EBB77E-5C07-4599-A7C7-EC1510F70E24}"/>
              </a:ext>
            </a:extLst>
          </p:cNvPr>
          <p:cNvSpPr txBox="1"/>
          <p:nvPr/>
        </p:nvSpPr>
        <p:spPr>
          <a:xfrm>
            <a:off x="0" y="6147105"/>
            <a:ext cx="116997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Blom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P. M.,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Bakkes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S., Tan, C. T.,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Whiteson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S.,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Roijers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D. M.,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Valenti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R., &amp;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Gevers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, T. (2014, October). 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Towards </a:t>
            </a:r>
            <a:r>
              <a:rPr lang="en-US" sz="1200" dirty="0" err="1">
                <a:solidFill>
                  <a:schemeClr val="tx1">
                    <a:lumMod val="95000"/>
                  </a:schemeClr>
                </a:solidFill>
              </a:rPr>
              <a:t>Personalised</a:t>
            </a:r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 Gaming via Facial Expression Recognition. </a:t>
            </a:r>
          </a:p>
          <a:p>
            <a:r>
              <a:rPr lang="en-US" sz="1200" dirty="0">
                <a:solidFill>
                  <a:schemeClr val="tx1">
                    <a:lumMod val="95000"/>
                  </a:schemeClr>
                </a:solidFill>
              </a:rPr>
              <a:t>In AIIDE.</a:t>
            </a:r>
          </a:p>
        </p:txBody>
      </p:sp>
      <p:graphicFrame>
        <p:nvGraphicFramePr>
          <p:cNvPr id="11" name="Tableau 10">
            <a:extLst>
              <a:ext uri="{FF2B5EF4-FFF2-40B4-BE49-F238E27FC236}">
                <a16:creationId xmlns:a16="http://schemas.microsoft.com/office/drawing/2014/main" id="{A0A44A69-16C0-4ACD-8D30-3C0B6E3F60B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22724901"/>
              </p:ext>
            </p:extLst>
          </p:nvPr>
        </p:nvGraphicFramePr>
        <p:xfrm>
          <a:off x="0" y="1478010"/>
          <a:ext cx="8595360" cy="1097280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2060269">
                  <a:extLst>
                    <a:ext uri="{9D8B030D-6E8A-4147-A177-3AD203B41FA5}">
                      <a16:colId xmlns:a16="http://schemas.microsoft.com/office/drawing/2014/main" val="1101862047"/>
                    </a:ext>
                  </a:extLst>
                </a:gridCol>
                <a:gridCol w="6535091">
                  <a:extLst>
                    <a:ext uri="{9D8B030D-6E8A-4147-A177-3AD203B41FA5}">
                      <a16:colId xmlns:a16="http://schemas.microsoft.com/office/drawing/2014/main" val="1925899905"/>
                    </a:ext>
                  </a:extLst>
                </a:gridCol>
              </a:tblGrid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Joueur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Descente de gradient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2524455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M. Expérience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Reconnaissance faciale des émotions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176584"/>
                  </a:ext>
                </a:extLst>
              </a:tr>
              <a:tr h="361541">
                <a:tc>
                  <a:txBody>
                    <a:bodyPr/>
                    <a:lstStyle/>
                    <a:p>
                      <a:r>
                        <a:rPr lang="fr-FR" b="1" dirty="0"/>
                        <a:t>Génération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r>
                        <a:rPr lang="fr-FR" b="0" dirty="0"/>
                        <a:t>Difficulté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6459792"/>
                  </a:ext>
                </a:extLst>
              </a:tr>
            </a:tbl>
          </a:graphicData>
        </a:graphic>
      </p:graphicFrame>
      <p:pic>
        <p:nvPicPr>
          <p:cNvPr id="3" name="Image 2">
            <a:extLst>
              <a:ext uri="{FF2B5EF4-FFF2-40B4-BE49-F238E27FC236}">
                <a16:creationId xmlns:a16="http://schemas.microsoft.com/office/drawing/2014/main" id="{6B17FA6D-C80F-4A71-A7E0-07C8113F45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4685" y="2772022"/>
            <a:ext cx="3321368" cy="264762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C144B0F2-E12E-4DFB-88A5-B9B16E7726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5595" y="2772022"/>
            <a:ext cx="3310885" cy="264762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D7059BE5-E1EB-4439-9D13-1444E0F915C9}"/>
              </a:ext>
            </a:extLst>
          </p:cNvPr>
          <p:cNvSpPr txBox="1"/>
          <p:nvPr/>
        </p:nvSpPr>
        <p:spPr>
          <a:xfrm>
            <a:off x="1490883" y="5468458"/>
            <a:ext cx="38889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Fig. 1a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Courbe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de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difficulté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déduite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à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partir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des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données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de la Fig. 1b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01FA6E7-80F4-42EB-89B8-3CB9FCE28871}"/>
              </a:ext>
            </a:extLst>
          </p:cNvPr>
          <p:cNvSpPr txBox="1"/>
          <p:nvPr/>
        </p:nvSpPr>
        <p:spPr>
          <a:xfrm>
            <a:off x="6234547" y="5471115"/>
            <a:ext cx="4191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b="1" dirty="0">
                <a:solidFill>
                  <a:schemeClr val="tx1">
                    <a:lumMod val="95000"/>
                  </a:schemeClr>
                </a:solidFill>
              </a:rPr>
              <a:t>Fig. 1b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: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Etat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émotionnel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lu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sur le visage du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joueur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lors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 de la traverse d’un bloc “</a:t>
            </a:r>
            <a:r>
              <a:rPr lang="en-US" sz="1400" dirty="0" err="1">
                <a:solidFill>
                  <a:schemeClr val="tx1">
                    <a:lumMod val="95000"/>
                  </a:schemeClr>
                </a:solidFill>
              </a:rPr>
              <a:t>collines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</a:rPr>
              <a:t>”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673EA4E-F4D6-411D-A76D-98A0548B1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23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1750496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 31">
            <a:extLst>
              <a:ext uri="{FF2B5EF4-FFF2-40B4-BE49-F238E27FC236}">
                <a16:creationId xmlns:a16="http://schemas.microsoft.com/office/drawing/2014/main" id="{28E44E5A-2953-4CB9-8449-8D26A5A9F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78010"/>
            <a:ext cx="12192000" cy="2389909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1199120" cy="970450"/>
          </a:xfrm>
        </p:spPr>
        <p:txBody>
          <a:bodyPr/>
          <a:lstStyle/>
          <a:p>
            <a:r>
              <a:rPr lang="fr-FR" dirty="0"/>
              <a:t>Synthèse et discussion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B133F4A7-C84B-45E8-A01E-AD3B810F94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9653251"/>
              </p:ext>
            </p:extLst>
          </p:nvPr>
        </p:nvGraphicFramePr>
        <p:xfrm>
          <a:off x="326967" y="1690481"/>
          <a:ext cx="11538066" cy="4776913"/>
        </p:xfrm>
        <a:graphic>
          <a:graphicData uri="http://schemas.openxmlformats.org/drawingml/2006/table">
            <a:tbl>
              <a:tblPr>
                <a:tableStyleId>{9D7B26C5-4107-4FEC-AEDC-1716B250A1EF}</a:tableStyleId>
              </a:tblPr>
              <a:tblGrid>
                <a:gridCol w="1923011">
                  <a:extLst>
                    <a:ext uri="{9D8B030D-6E8A-4147-A177-3AD203B41FA5}">
                      <a16:colId xmlns:a16="http://schemas.microsoft.com/office/drawing/2014/main" val="360413777"/>
                    </a:ext>
                  </a:extLst>
                </a:gridCol>
                <a:gridCol w="1923011">
                  <a:extLst>
                    <a:ext uri="{9D8B030D-6E8A-4147-A177-3AD203B41FA5}">
                      <a16:colId xmlns:a16="http://schemas.microsoft.com/office/drawing/2014/main" val="2957302609"/>
                    </a:ext>
                  </a:extLst>
                </a:gridCol>
                <a:gridCol w="1923011">
                  <a:extLst>
                    <a:ext uri="{9D8B030D-6E8A-4147-A177-3AD203B41FA5}">
                      <a16:colId xmlns:a16="http://schemas.microsoft.com/office/drawing/2014/main" val="2433166015"/>
                    </a:ext>
                  </a:extLst>
                </a:gridCol>
                <a:gridCol w="1923011">
                  <a:extLst>
                    <a:ext uri="{9D8B030D-6E8A-4147-A177-3AD203B41FA5}">
                      <a16:colId xmlns:a16="http://schemas.microsoft.com/office/drawing/2014/main" val="2889993433"/>
                    </a:ext>
                  </a:extLst>
                </a:gridCol>
                <a:gridCol w="1923011">
                  <a:extLst>
                    <a:ext uri="{9D8B030D-6E8A-4147-A177-3AD203B41FA5}">
                      <a16:colId xmlns:a16="http://schemas.microsoft.com/office/drawing/2014/main" val="946591513"/>
                    </a:ext>
                  </a:extLst>
                </a:gridCol>
                <a:gridCol w="1923011">
                  <a:extLst>
                    <a:ext uri="{9D8B030D-6E8A-4147-A177-3AD203B41FA5}">
                      <a16:colId xmlns:a16="http://schemas.microsoft.com/office/drawing/2014/main" val="4291431518"/>
                    </a:ext>
                  </a:extLst>
                </a:gridCol>
              </a:tblGrid>
              <a:tr h="515163">
                <a:tc>
                  <a:txBody>
                    <a:bodyPr/>
                    <a:lstStyle/>
                    <a:p>
                      <a:endParaRPr lang="fr-FR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[1]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[2]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[3]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[4]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[5]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1516917"/>
                  </a:ext>
                </a:extLst>
              </a:tr>
              <a:tr h="1621728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/>
                        <a:t>M. Joueur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Régression linéaire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Profil de joueur + agent réfléchi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Logique floue + « Valence-Activation »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Politique sécuritaire globale + Forêt d’arbre décisionnels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/>
                        <a:t>Descente de gradient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68870299"/>
                  </a:ext>
                </a:extLst>
              </a:tr>
              <a:tr h="1320011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/>
                        <a:t>M. Expérience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Performances et interactions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/>
                        <a:t>Décisions, loyauté et activité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/>
                        <a:t>Performances et voix (émotions)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/>
                        <a:t>Métriques + Risque d’abandon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/>
                        <a:t>Reconnaissance faciale des émotions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52049344"/>
                  </a:ext>
                </a:extLst>
              </a:tr>
              <a:tr h="1320011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/>
                        <a:t>Génération</a:t>
                      </a:r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Difficulté des puzzles, combats et labyrinthes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/>
                        <a:t>Suggestions et recommandations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0" dirty="0"/>
                        <a:t>Esthétique et difficulté</a:t>
                      </a:r>
                    </a:p>
                    <a:p>
                      <a:pPr algn="ctr"/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Difficulté</a:t>
                      </a:r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b="0" dirty="0"/>
                        <a:t>Difficulté</a:t>
                      </a:r>
                      <a:endParaRPr lang="fr-FR" sz="16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5089211"/>
                  </a:ext>
                </a:extLst>
              </a:tr>
            </a:tbl>
          </a:graphicData>
        </a:graphic>
      </p:graphicFrame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A263725-FB5F-4120-898D-5EFF8151F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24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5968272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564530" y="2792230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Perspectives et conclusion</a:t>
            </a:r>
          </a:p>
        </p:txBody>
      </p:sp>
    </p:spTree>
    <p:extLst>
      <p:ext uri="{BB962C8B-B14F-4D97-AF65-F5344CB8AC3E}">
        <p14:creationId xmlns:p14="http://schemas.microsoft.com/office/powerpoint/2010/main" val="21810913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631067" y="617067"/>
            <a:ext cx="1106293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/>
              <a:t>Génération procédurale de contenu personnalisé </a:t>
            </a:r>
          </a:p>
          <a:p>
            <a:pPr algn="ctr"/>
            <a:r>
              <a:rPr lang="fr-FR" sz="2800" dirty="0"/>
              <a:t>pour créer une expérience de jeu basée </a:t>
            </a:r>
          </a:p>
          <a:p>
            <a:pPr algn="ctr"/>
            <a:r>
              <a:rPr lang="fr-FR" sz="2800" dirty="0"/>
              <a:t>sur le style de jeu et la  personnalité du joueur</a:t>
            </a:r>
          </a:p>
        </p:txBody>
      </p:sp>
      <p:pic>
        <p:nvPicPr>
          <p:cNvPr id="6" name="Graphique 5" descr="Manette de jeu">
            <a:extLst>
              <a:ext uri="{FF2B5EF4-FFF2-40B4-BE49-F238E27FC236}">
                <a16:creationId xmlns:a16="http://schemas.microsoft.com/office/drawing/2014/main" id="{963468DF-8B35-4CF6-9061-9E46F0A192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605238" y="2624671"/>
            <a:ext cx="914400" cy="914400"/>
          </a:xfrm>
          <a:prstGeom prst="rect">
            <a:avLst/>
          </a:prstGeom>
        </p:spPr>
      </p:pic>
      <p:pic>
        <p:nvPicPr>
          <p:cNvPr id="7" name="Graphique 6" descr="Engrenages">
            <a:extLst>
              <a:ext uri="{FF2B5EF4-FFF2-40B4-BE49-F238E27FC236}">
                <a16:creationId xmlns:a16="http://schemas.microsoft.com/office/drawing/2014/main" id="{22B7B813-1B22-484D-8156-9C008EB6EE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328767" y="2619129"/>
            <a:ext cx="914400" cy="914400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3D13CCFD-8A58-44E1-8CB7-D279E1476F31}"/>
              </a:ext>
            </a:extLst>
          </p:cNvPr>
          <p:cNvSpPr txBox="1"/>
          <p:nvPr/>
        </p:nvSpPr>
        <p:spPr>
          <a:xfrm>
            <a:off x="946776" y="3533528"/>
            <a:ext cx="367838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Génération </a:t>
            </a:r>
          </a:p>
          <a:p>
            <a:pPr algn="ctr"/>
            <a:r>
              <a:rPr lang="fr-FR" sz="3600" b="1" dirty="0"/>
              <a:t>procédurale</a:t>
            </a:r>
          </a:p>
          <a:p>
            <a:pPr algn="ctr"/>
            <a:r>
              <a:rPr lang="fr-FR" sz="3600" b="1" dirty="0"/>
              <a:t>+</a:t>
            </a:r>
          </a:p>
          <a:p>
            <a:pPr algn="ctr"/>
            <a:r>
              <a:rPr lang="fr-FR" sz="2000" dirty="0"/>
              <a:t>Guidée par une représentation du joueur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7E89D045-3C4C-4DA8-AD36-C7DFBA1E0DDC}"/>
              </a:ext>
            </a:extLst>
          </p:cNvPr>
          <p:cNvSpPr txBox="1"/>
          <p:nvPr/>
        </p:nvSpPr>
        <p:spPr>
          <a:xfrm>
            <a:off x="6684617" y="3531376"/>
            <a:ext cx="4766732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/>
              <a:t>Expérience</a:t>
            </a:r>
          </a:p>
          <a:p>
            <a:pPr algn="ctr"/>
            <a:r>
              <a:rPr lang="fr-FR" sz="3600" b="1" dirty="0"/>
              <a:t>de jeu</a:t>
            </a:r>
          </a:p>
          <a:p>
            <a:pPr algn="ctr"/>
            <a:r>
              <a:rPr lang="fr-FR" sz="3600" b="1" dirty="0"/>
              <a:t>+</a:t>
            </a:r>
          </a:p>
          <a:p>
            <a:pPr algn="ctr"/>
            <a:r>
              <a:rPr lang="fr-FR" sz="2000" dirty="0"/>
              <a:t>Modéliser par des données récupérées dans le jeu et hors du jeu </a:t>
            </a:r>
          </a:p>
        </p:txBody>
      </p:sp>
      <p:pic>
        <p:nvPicPr>
          <p:cNvPr id="10" name="Graphique 9" descr="Ajouter">
            <a:extLst>
              <a:ext uri="{FF2B5EF4-FFF2-40B4-BE49-F238E27FC236}">
                <a16:creationId xmlns:a16="http://schemas.microsoft.com/office/drawing/2014/main" id="{FAD17B6C-44B9-4565-BBFD-73AF71A6559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55673" y="2778764"/>
            <a:ext cx="637302" cy="637302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11F55D3B-D316-4434-A2EB-D6D0356F61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26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9153181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B608D7DB-8BD1-405E-832B-86CF804ED2B5}"/>
              </a:ext>
            </a:extLst>
          </p:cNvPr>
          <p:cNvSpPr txBox="1"/>
          <p:nvPr/>
        </p:nvSpPr>
        <p:spPr>
          <a:xfrm>
            <a:off x="-42298" y="6396335"/>
            <a:ext cx="11062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You just keep on trying 'till you run out of cake</a:t>
            </a:r>
          </a:p>
          <a:p>
            <a:r>
              <a:rPr lang="en-US" sz="1200" b="1" dirty="0">
                <a:solidFill>
                  <a:schemeClr val="tx1">
                    <a:lumMod val="75000"/>
                  </a:schemeClr>
                </a:solidFill>
              </a:rPr>
              <a:t>And the Science gets done</a:t>
            </a:r>
            <a:endParaRPr lang="fr-FR" sz="1200" b="1" dirty="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45523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2FD9578A-BF79-45E9-B8BE-70434E865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2389909"/>
          </a:xfrm>
          <a:prstGeom prst="rect">
            <a:avLst/>
          </a:pr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891C33E4-DF0D-422E-97B7-0FB6B32C2729}"/>
              </a:ext>
            </a:extLst>
          </p:cNvPr>
          <p:cNvSpPr txBox="1"/>
          <p:nvPr/>
        </p:nvSpPr>
        <p:spPr>
          <a:xfrm>
            <a:off x="564530" y="2792230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6000" b="1" dirty="0"/>
              <a:t>Contexte et motivations</a:t>
            </a:r>
          </a:p>
        </p:txBody>
      </p:sp>
    </p:spTree>
    <p:extLst>
      <p:ext uri="{BB962C8B-B14F-4D97-AF65-F5344CB8AC3E}">
        <p14:creationId xmlns:p14="http://schemas.microsoft.com/office/powerpoint/2010/main" val="242487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2D9FDCE-1D9D-4766-912B-6F10B91DE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L’industrie du jeu vidéo en chiffres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AB52834-1A63-4336-9F1F-752E0274F66B}"/>
              </a:ext>
            </a:extLst>
          </p:cNvPr>
          <p:cNvGrpSpPr/>
          <p:nvPr/>
        </p:nvGrpSpPr>
        <p:grpSpPr>
          <a:xfrm>
            <a:off x="1940017" y="2863734"/>
            <a:ext cx="1417812" cy="2552154"/>
            <a:chOff x="1209011" y="2378825"/>
            <a:chExt cx="1417812" cy="2552154"/>
          </a:xfrm>
        </p:grpSpPr>
        <p:sp>
          <p:nvSpPr>
            <p:cNvPr id="4" name="ZoneTexte 3">
              <a:extLst>
                <a:ext uri="{FF2B5EF4-FFF2-40B4-BE49-F238E27FC236}">
                  <a16:creationId xmlns:a16="http://schemas.microsoft.com/office/drawing/2014/main" id="{E17043F8-D1EC-405D-94D6-CB26E6C75D09}"/>
                </a:ext>
              </a:extLst>
            </p:cNvPr>
            <p:cNvSpPr txBox="1"/>
            <p:nvPr/>
          </p:nvSpPr>
          <p:spPr>
            <a:xfrm>
              <a:off x="1209011" y="3053542"/>
              <a:ext cx="1417812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/>
                <a:t>78</a:t>
              </a:r>
            </a:p>
            <a:p>
              <a:pPr algn="ctr"/>
              <a:r>
                <a:rPr lang="fr-FR" dirty="0"/>
                <a:t>Milliards $ en 2017</a:t>
              </a:r>
            </a:p>
          </p:txBody>
        </p:sp>
        <p:pic>
          <p:nvPicPr>
            <p:cNvPr id="8" name="Graphique 7" descr="Tirelire">
              <a:extLst>
                <a:ext uri="{FF2B5EF4-FFF2-40B4-BE49-F238E27FC236}">
                  <a16:creationId xmlns:a16="http://schemas.microsoft.com/office/drawing/2014/main" id="{BE1E0949-F5E2-48CB-AFC0-DB5D021038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527218" y="2378825"/>
              <a:ext cx="914400" cy="914400"/>
            </a:xfrm>
            <a:prstGeom prst="rect">
              <a:avLst/>
            </a:prstGeom>
          </p:spPr>
        </p:pic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7DF2FE58-5781-4D98-BB77-24BBBE501FA7}"/>
              </a:ext>
            </a:extLst>
          </p:cNvPr>
          <p:cNvGrpSpPr/>
          <p:nvPr/>
        </p:nvGrpSpPr>
        <p:grpSpPr>
          <a:xfrm>
            <a:off x="5017178" y="2809700"/>
            <a:ext cx="1417812" cy="2639438"/>
            <a:chOff x="3677891" y="2344188"/>
            <a:chExt cx="1417812" cy="2639438"/>
          </a:xfrm>
        </p:grpSpPr>
        <p:sp>
          <p:nvSpPr>
            <p:cNvPr id="5" name="ZoneTexte 4">
              <a:extLst>
                <a:ext uri="{FF2B5EF4-FFF2-40B4-BE49-F238E27FC236}">
                  <a16:creationId xmlns:a16="http://schemas.microsoft.com/office/drawing/2014/main" id="{E5A9596D-641E-4D54-9846-D36E7F2E57D3}"/>
                </a:ext>
              </a:extLst>
            </p:cNvPr>
            <p:cNvSpPr txBox="1"/>
            <p:nvPr/>
          </p:nvSpPr>
          <p:spPr>
            <a:xfrm>
              <a:off x="3677891" y="3106189"/>
              <a:ext cx="1417812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/>
                <a:t>90</a:t>
              </a:r>
            </a:p>
            <a:p>
              <a:pPr algn="ctr"/>
              <a:r>
                <a:rPr lang="fr-FR" dirty="0"/>
                <a:t>Milliards $ en 2020 ?</a:t>
              </a:r>
            </a:p>
          </p:txBody>
        </p:sp>
        <p:pic>
          <p:nvPicPr>
            <p:cNvPr id="9" name="Graphique 8" descr="Tirelire">
              <a:extLst>
                <a:ext uri="{FF2B5EF4-FFF2-40B4-BE49-F238E27FC236}">
                  <a16:creationId xmlns:a16="http://schemas.microsoft.com/office/drawing/2014/main" id="{727F0E2A-D57D-495B-9CEE-DF649C61EF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3978045" y="2344188"/>
              <a:ext cx="914400" cy="914400"/>
            </a:xfrm>
            <a:prstGeom prst="rect">
              <a:avLst/>
            </a:prstGeom>
          </p:spPr>
        </p:pic>
        <p:pic>
          <p:nvPicPr>
            <p:cNvPr id="13" name="Graphique 12" descr="Pièces">
              <a:extLst>
                <a:ext uri="{FF2B5EF4-FFF2-40B4-BE49-F238E27FC236}">
                  <a16:creationId xmlns:a16="http://schemas.microsoft.com/office/drawing/2014/main" id="{C5D7B9A9-1E14-422C-BEB2-C6C75DA62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4560915" y="2801388"/>
              <a:ext cx="534788" cy="534788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5DD06FE-DE98-424E-9BBE-DE0D1C264566}"/>
              </a:ext>
            </a:extLst>
          </p:cNvPr>
          <p:cNvGrpSpPr/>
          <p:nvPr/>
        </p:nvGrpSpPr>
        <p:grpSpPr>
          <a:xfrm>
            <a:off x="8094339" y="2905296"/>
            <a:ext cx="1617316" cy="2559081"/>
            <a:chOff x="6966960" y="2371897"/>
            <a:chExt cx="1617316" cy="2559081"/>
          </a:xfrm>
        </p:grpSpPr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26A586B0-4849-4788-974B-7A9F3A234E21}"/>
                </a:ext>
              </a:extLst>
            </p:cNvPr>
            <p:cNvSpPr txBox="1"/>
            <p:nvPr/>
          </p:nvSpPr>
          <p:spPr>
            <a:xfrm>
              <a:off x="6966960" y="3053541"/>
              <a:ext cx="1617316" cy="187743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8000" b="1" dirty="0"/>
                <a:t>2.5</a:t>
              </a:r>
            </a:p>
            <a:p>
              <a:pPr algn="ctr"/>
              <a:r>
                <a:rPr lang="fr-FR" dirty="0"/>
                <a:t>Milliards</a:t>
              </a:r>
            </a:p>
            <a:p>
              <a:pPr algn="ctr"/>
              <a:r>
                <a:rPr lang="fr-FR" dirty="0"/>
                <a:t>de joueurs</a:t>
              </a:r>
            </a:p>
          </p:txBody>
        </p:sp>
        <p:pic>
          <p:nvPicPr>
            <p:cNvPr id="16" name="Graphique 15" descr="Équipe">
              <a:extLst>
                <a:ext uri="{FF2B5EF4-FFF2-40B4-BE49-F238E27FC236}">
                  <a16:creationId xmlns:a16="http://schemas.microsoft.com/office/drawing/2014/main" id="{6C8ECD22-C9E1-4272-A0B8-641F9BFCAE0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277837" y="2371897"/>
              <a:ext cx="914400" cy="914400"/>
            </a:xfrm>
            <a:prstGeom prst="rect">
              <a:avLst/>
            </a:prstGeom>
          </p:spPr>
        </p:pic>
        <p:pic>
          <p:nvPicPr>
            <p:cNvPr id="18" name="Graphique 17" descr="Bébé à quatre pattes">
              <a:extLst>
                <a:ext uri="{FF2B5EF4-FFF2-40B4-BE49-F238E27FC236}">
                  <a16:creationId xmlns:a16="http://schemas.microsoft.com/office/drawing/2014/main" id="{B1B537DD-B8EB-48B0-9BF3-A9322757D9C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984375" y="2787535"/>
              <a:ext cx="562494" cy="562494"/>
            </a:xfrm>
            <a:prstGeom prst="rect">
              <a:avLst/>
            </a:prstGeom>
          </p:spPr>
        </p:pic>
      </p:grpSp>
      <p:sp>
        <p:nvSpPr>
          <p:cNvPr id="20" name="ZoneTexte 19">
            <a:extLst>
              <a:ext uri="{FF2B5EF4-FFF2-40B4-BE49-F238E27FC236}">
                <a16:creationId xmlns:a16="http://schemas.microsoft.com/office/drawing/2014/main" id="{7F407C07-04DA-44FB-99E0-562E495674FB}"/>
              </a:ext>
            </a:extLst>
          </p:cNvPr>
          <p:cNvSpPr txBox="1"/>
          <p:nvPr/>
        </p:nvSpPr>
        <p:spPr>
          <a:xfrm>
            <a:off x="100691" y="6410812"/>
            <a:ext cx="58434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Source : </a:t>
            </a:r>
            <a:r>
              <a:rPr lang="fr-FR" u="sng" dirty="0"/>
              <a:t>wepc.com/news/</a:t>
            </a:r>
            <a:r>
              <a:rPr lang="fr-FR" u="sng" dirty="0" err="1"/>
              <a:t>video-game-statistics</a:t>
            </a:r>
            <a:r>
              <a:rPr lang="fr-FR" u="sng" dirty="0"/>
              <a:t>/</a:t>
            </a:r>
            <a:endParaRPr lang="fr-FR" dirty="0"/>
          </a:p>
          <a:p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AA501CE-EE1C-40DC-AE1A-05B4483D3D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86832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Des jeux plus soignés…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8EAE78F-C709-40C8-9273-51AFC40242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4356" y="2488274"/>
            <a:ext cx="4864793" cy="36485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74EC10E-8737-4034-B055-C760EF93556C}"/>
              </a:ext>
            </a:extLst>
          </p:cNvPr>
          <p:cNvSpPr txBox="1"/>
          <p:nvPr/>
        </p:nvSpPr>
        <p:spPr>
          <a:xfrm>
            <a:off x="676102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Grand Theft Auto </a:t>
            </a:r>
            <a:r>
              <a:rPr lang="fr-FR" dirty="0"/>
              <a:t>(Rockstar, 1997)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5C559B5-1C76-4168-8865-65503126CD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2853" y="2488273"/>
            <a:ext cx="4864794" cy="364859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3363B84-0418-4D43-B7AF-6D39846171B7}"/>
              </a:ext>
            </a:extLst>
          </p:cNvPr>
          <p:cNvSpPr txBox="1"/>
          <p:nvPr/>
        </p:nvSpPr>
        <p:spPr>
          <a:xfrm>
            <a:off x="6814600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Grand Theft Auto V </a:t>
            </a:r>
            <a:r>
              <a:rPr lang="fr-FR" dirty="0"/>
              <a:t>(Rockstar, 2013)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78828BF-663B-4882-945C-FA664A79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162014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…mais plus coûteux en ressources</a:t>
            </a:r>
          </a:p>
        </p:txBody>
      </p:sp>
      <p:pic>
        <p:nvPicPr>
          <p:cNvPr id="15" name="Image 14">
            <a:extLst>
              <a:ext uri="{FF2B5EF4-FFF2-40B4-BE49-F238E27FC236}">
                <a16:creationId xmlns:a16="http://schemas.microsoft.com/office/drawing/2014/main" id="{28EAE78F-C709-40C8-9273-51AFC40242B0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40000"/>
          </a:blip>
          <a:stretch>
            <a:fillRect/>
          </a:stretch>
        </p:blipFill>
        <p:spPr>
          <a:xfrm>
            <a:off x="595743" y="2488274"/>
            <a:ext cx="4864793" cy="3648595"/>
          </a:xfrm>
          <a:prstGeom prst="rect">
            <a:avLst/>
          </a:prstGeom>
        </p:spPr>
      </p:pic>
      <p:sp>
        <p:nvSpPr>
          <p:cNvPr id="16" name="ZoneTexte 15">
            <a:extLst>
              <a:ext uri="{FF2B5EF4-FFF2-40B4-BE49-F238E27FC236}">
                <a16:creationId xmlns:a16="http://schemas.microsoft.com/office/drawing/2014/main" id="{374EC10E-8737-4034-B055-C760EF93556C}"/>
              </a:ext>
            </a:extLst>
          </p:cNvPr>
          <p:cNvSpPr txBox="1"/>
          <p:nvPr/>
        </p:nvSpPr>
        <p:spPr>
          <a:xfrm>
            <a:off x="676102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Grand Theft Auto </a:t>
            </a:r>
            <a:r>
              <a:rPr lang="fr-FR" dirty="0"/>
              <a:t>(Rockstar, 1997)</a:t>
            </a:r>
          </a:p>
        </p:txBody>
      </p:sp>
      <p:pic>
        <p:nvPicPr>
          <p:cNvPr id="18" name="Image 17">
            <a:extLst>
              <a:ext uri="{FF2B5EF4-FFF2-40B4-BE49-F238E27FC236}">
                <a16:creationId xmlns:a16="http://schemas.microsoft.com/office/drawing/2014/main" id="{E5C559B5-1C76-4168-8865-65503126CD1D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40000"/>
          </a:blip>
          <a:stretch>
            <a:fillRect/>
          </a:stretch>
        </p:blipFill>
        <p:spPr>
          <a:xfrm>
            <a:off x="6732853" y="2488273"/>
            <a:ext cx="4864794" cy="3648596"/>
          </a:xfrm>
          <a:prstGeom prst="rect">
            <a:avLst/>
          </a:prstGeom>
        </p:spPr>
      </p:pic>
      <p:sp>
        <p:nvSpPr>
          <p:cNvPr id="19" name="ZoneTexte 18">
            <a:extLst>
              <a:ext uri="{FF2B5EF4-FFF2-40B4-BE49-F238E27FC236}">
                <a16:creationId xmlns:a16="http://schemas.microsoft.com/office/drawing/2014/main" id="{73363B84-0418-4D43-B7AF-6D39846171B7}"/>
              </a:ext>
            </a:extLst>
          </p:cNvPr>
          <p:cNvSpPr txBox="1"/>
          <p:nvPr/>
        </p:nvSpPr>
        <p:spPr>
          <a:xfrm>
            <a:off x="6814600" y="6367549"/>
            <a:ext cx="4743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Grand Theft Auto V </a:t>
            </a:r>
            <a:r>
              <a:rPr lang="fr-FR" dirty="0"/>
              <a:t>(Rockstar, 2013)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39E9E06A-2275-4F0B-9ACE-922DA3B25680}"/>
              </a:ext>
            </a:extLst>
          </p:cNvPr>
          <p:cNvSpPr txBox="1"/>
          <p:nvPr/>
        </p:nvSpPr>
        <p:spPr>
          <a:xfrm>
            <a:off x="8482249" y="5490538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250 millions $</a:t>
            </a:r>
            <a:endParaRPr lang="fr-FR" sz="3600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2446FED4-A4C7-4130-88B9-7A0CB6B76688}"/>
              </a:ext>
            </a:extLst>
          </p:cNvPr>
          <p:cNvSpPr txBox="1"/>
          <p:nvPr/>
        </p:nvSpPr>
        <p:spPr>
          <a:xfrm>
            <a:off x="8028810" y="4904113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300 </a:t>
            </a:r>
            <a:endParaRPr lang="fr-FR" sz="3600" b="1" dirty="0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94BD656-B213-4C54-BAD0-5965DD2C29BB}"/>
              </a:ext>
            </a:extLst>
          </p:cNvPr>
          <p:cNvSpPr txBox="1"/>
          <p:nvPr/>
        </p:nvSpPr>
        <p:spPr>
          <a:xfrm>
            <a:off x="8482249" y="4382846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5 ans</a:t>
            </a:r>
            <a:endParaRPr lang="fr-FR" sz="3600" b="1" dirty="0"/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5CF2E4B0-B3F5-4797-80DD-1E29D5535ADC}"/>
              </a:ext>
            </a:extLst>
          </p:cNvPr>
          <p:cNvSpPr txBox="1"/>
          <p:nvPr/>
        </p:nvSpPr>
        <p:spPr>
          <a:xfrm>
            <a:off x="2304500" y="4312571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2 ans</a:t>
            </a:r>
            <a:endParaRPr lang="fr-FR" sz="3600" b="1" dirty="0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739794C6-F642-42B5-AD08-8CFEE8195CE5}"/>
              </a:ext>
            </a:extLst>
          </p:cNvPr>
          <p:cNvSpPr txBox="1"/>
          <p:nvPr/>
        </p:nvSpPr>
        <p:spPr>
          <a:xfrm>
            <a:off x="1903781" y="4866416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N/D</a:t>
            </a:r>
            <a:endParaRPr lang="fr-FR" sz="3600" b="1" dirty="0"/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76B60E10-E63B-4103-B4AA-2EF4F44A91BA}"/>
              </a:ext>
            </a:extLst>
          </p:cNvPr>
          <p:cNvSpPr txBox="1"/>
          <p:nvPr/>
        </p:nvSpPr>
        <p:spPr>
          <a:xfrm>
            <a:off x="2292162" y="5458111"/>
            <a:ext cx="31153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3600" b="1" i="1" dirty="0"/>
              <a:t>N/D $</a:t>
            </a:r>
            <a:endParaRPr lang="fr-FR" sz="3600" b="1" dirty="0"/>
          </a:p>
        </p:txBody>
      </p:sp>
      <p:pic>
        <p:nvPicPr>
          <p:cNvPr id="4" name="Graphique 3" descr="Homme">
            <a:extLst>
              <a:ext uri="{FF2B5EF4-FFF2-40B4-BE49-F238E27FC236}">
                <a16:creationId xmlns:a16="http://schemas.microsoft.com/office/drawing/2014/main" id="{06C86E6E-78FD-4AEE-871F-FF02A3C01A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925750" y="4913066"/>
            <a:ext cx="512618" cy="512618"/>
          </a:xfrm>
          <a:prstGeom prst="rect">
            <a:avLst/>
          </a:prstGeom>
        </p:spPr>
      </p:pic>
      <p:pic>
        <p:nvPicPr>
          <p:cNvPr id="20" name="Graphique 19" descr="Homme">
            <a:extLst>
              <a:ext uri="{FF2B5EF4-FFF2-40B4-BE49-F238E27FC236}">
                <a16:creationId xmlns:a16="http://schemas.microsoft.com/office/drawing/2014/main" id="{69BE04BB-A3A7-4098-8449-0D0AEE5B98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105807" y="4970970"/>
            <a:ext cx="512618" cy="512618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ABA9CF0-8A96-4105-92C7-CBF42F5B6C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4208" y="6352930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6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6467951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problème :</a:t>
            </a:r>
          </a:p>
        </p:txBody>
      </p:sp>
      <p:pic>
        <p:nvPicPr>
          <p:cNvPr id="6" name="Graphique 5" descr="Équipe">
            <a:extLst>
              <a:ext uri="{FF2B5EF4-FFF2-40B4-BE49-F238E27FC236}">
                <a16:creationId xmlns:a16="http://schemas.microsoft.com/office/drawing/2014/main" id="{190985B2-27F2-4D94-8F66-82B00ED976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2358" y="2118358"/>
            <a:ext cx="914400" cy="914400"/>
          </a:xfrm>
          <a:prstGeom prst="rect">
            <a:avLst/>
          </a:prstGeom>
        </p:spPr>
      </p:pic>
      <p:pic>
        <p:nvPicPr>
          <p:cNvPr id="10" name="Graphique 9" descr="Tirelire">
            <a:extLst>
              <a:ext uri="{FF2B5EF4-FFF2-40B4-BE49-F238E27FC236}">
                <a16:creationId xmlns:a16="http://schemas.microsoft.com/office/drawing/2014/main" id="{37487C25-CB23-4190-BF2B-DCD8B48B74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637" y="2179318"/>
            <a:ext cx="914400" cy="914400"/>
          </a:xfrm>
          <a:prstGeom prst="rect">
            <a:avLst/>
          </a:prstGeom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91859E31-0BD8-4917-B207-1C60EA1B0904}"/>
              </a:ext>
            </a:extLst>
          </p:cNvPr>
          <p:cNvSpPr txBox="1"/>
          <p:nvPr/>
        </p:nvSpPr>
        <p:spPr>
          <a:xfrm>
            <a:off x="3115887" y="3226722"/>
            <a:ext cx="22652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Jeux</a:t>
            </a:r>
          </a:p>
          <a:p>
            <a:r>
              <a:rPr lang="fr-FR" dirty="0"/>
              <a:t>+ de travail</a:t>
            </a:r>
          </a:p>
          <a:p>
            <a:r>
              <a:rPr lang="fr-FR" dirty="0"/>
              <a:t>+ cher à produire</a:t>
            </a:r>
          </a:p>
          <a:p>
            <a:r>
              <a:rPr lang="fr-FR" dirty="0"/>
              <a:t>+ de temps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B89888D7-0057-45FA-82A7-D94BFB97D523}"/>
              </a:ext>
            </a:extLst>
          </p:cNvPr>
          <p:cNvSpPr txBox="1"/>
          <p:nvPr/>
        </p:nvSpPr>
        <p:spPr>
          <a:xfrm>
            <a:off x="7175268" y="3226722"/>
            <a:ext cx="1586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Joueurs</a:t>
            </a:r>
          </a:p>
          <a:p>
            <a:r>
              <a:rPr lang="fr-FR" dirty="0"/>
              <a:t>+ exigeants</a:t>
            </a:r>
          </a:p>
        </p:txBody>
      </p:sp>
      <p:cxnSp>
        <p:nvCxnSpPr>
          <p:cNvPr id="15" name="Connecteur droit avec flèche 14">
            <a:extLst>
              <a:ext uri="{FF2B5EF4-FFF2-40B4-BE49-F238E27FC236}">
                <a16:creationId xmlns:a16="http://schemas.microsoft.com/office/drawing/2014/main" id="{627ECAA0-3372-46E8-9D3E-D97C48B96326}"/>
              </a:ext>
            </a:extLst>
          </p:cNvPr>
          <p:cNvCxnSpPr>
            <a:cxnSpLocks/>
          </p:cNvCxnSpPr>
          <p:nvPr/>
        </p:nvCxnSpPr>
        <p:spPr>
          <a:xfrm>
            <a:off x="5658195" y="2672540"/>
            <a:ext cx="99752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>
            <a:extLst>
              <a:ext uri="{FF2B5EF4-FFF2-40B4-BE49-F238E27FC236}">
                <a16:creationId xmlns:a16="http://schemas.microsoft.com/office/drawing/2014/main" id="{3588E507-33E4-4FB3-8D82-8AA605359840}"/>
              </a:ext>
            </a:extLst>
          </p:cNvPr>
          <p:cNvSpPr/>
          <p:nvPr/>
        </p:nvSpPr>
        <p:spPr>
          <a:xfrm>
            <a:off x="6705596" y="3965386"/>
            <a:ext cx="2459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i="1" dirty="0">
                <a:solidFill>
                  <a:schemeClr val="tx1">
                    <a:lumMod val="75000"/>
                  </a:schemeClr>
                </a:solidFill>
              </a:rPr>
              <a:t>Ils veulent :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+ de contenu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+ fréquemment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613122B1-4150-4957-9495-43121C88F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5325618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Le problème : une solution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06CCC41-24FE-406E-B5E6-E2657A2D4F79}"/>
              </a:ext>
            </a:extLst>
          </p:cNvPr>
          <p:cNvSpPr txBox="1"/>
          <p:nvPr/>
        </p:nvSpPr>
        <p:spPr>
          <a:xfrm>
            <a:off x="631067" y="5412385"/>
            <a:ext cx="1106293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/>
              <a:t>Génération procédurale de contenu personnalisé </a:t>
            </a:r>
          </a:p>
          <a:p>
            <a:pPr algn="ctr"/>
            <a:r>
              <a:rPr lang="fr-FR" sz="2000" dirty="0"/>
              <a:t>pour créer une expérience de jeu basée </a:t>
            </a:r>
          </a:p>
          <a:p>
            <a:pPr algn="ctr"/>
            <a:r>
              <a:rPr lang="fr-FR" sz="2000" dirty="0"/>
              <a:t>sur le style de jeu et la  personnalité du joueur</a:t>
            </a:r>
          </a:p>
        </p:txBody>
      </p: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0C14F831-630F-41CE-BD3C-E81244FACFCC}"/>
              </a:ext>
            </a:extLst>
          </p:cNvPr>
          <p:cNvCxnSpPr/>
          <p:nvPr/>
        </p:nvCxnSpPr>
        <p:spPr>
          <a:xfrm>
            <a:off x="1291244" y="5087389"/>
            <a:ext cx="9681556" cy="49877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4" name="Graphique 13" descr="Équipe">
            <a:extLst>
              <a:ext uri="{FF2B5EF4-FFF2-40B4-BE49-F238E27FC236}">
                <a16:creationId xmlns:a16="http://schemas.microsoft.com/office/drawing/2014/main" id="{6365FE79-7C17-4C7B-A5BA-16E791AE842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452358" y="2118358"/>
            <a:ext cx="914400" cy="914400"/>
          </a:xfrm>
          <a:prstGeom prst="rect">
            <a:avLst/>
          </a:prstGeom>
        </p:spPr>
      </p:pic>
      <p:pic>
        <p:nvPicPr>
          <p:cNvPr id="16" name="Graphique 15" descr="Tirelire">
            <a:extLst>
              <a:ext uri="{FF2B5EF4-FFF2-40B4-BE49-F238E27FC236}">
                <a16:creationId xmlns:a16="http://schemas.microsoft.com/office/drawing/2014/main" id="{07E81CBC-ADDF-4707-9269-6F7D4A89F2E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704637" y="2179318"/>
            <a:ext cx="914400" cy="914400"/>
          </a:xfrm>
          <a:prstGeom prst="rect">
            <a:avLst/>
          </a:prstGeom>
        </p:spPr>
      </p:pic>
      <p:sp>
        <p:nvSpPr>
          <p:cNvPr id="17" name="ZoneTexte 16">
            <a:extLst>
              <a:ext uri="{FF2B5EF4-FFF2-40B4-BE49-F238E27FC236}">
                <a16:creationId xmlns:a16="http://schemas.microsoft.com/office/drawing/2014/main" id="{0A595666-3BD8-4D01-882B-3E56D5D85B38}"/>
              </a:ext>
            </a:extLst>
          </p:cNvPr>
          <p:cNvSpPr txBox="1"/>
          <p:nvPr/>
        </p:nvSpPr>
        <p:spPr>
          <a:xfrm>
            <a:off x="3115887" y="3226722"/>
            <a:ext cx="226521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Jeux</a:t>
            </a:r>
          </a:p>
          <a:p>
            <a:r>
              <a:rPr lang="fr-FR" dirty="0"/>
              <a:t>+ de travail</a:t>
            </a:r>
          </a:p>
          <a:p>
            <a:r>
              <a:rPr lang="fr-FR" dirty="0"/>
              <a:t>+ cher à produire</a:t>
            </a:r>
          </a:p>
          <a:p>
            <a:r>
              <a:rPr lang="fr-FR" dirty="0"/>
              <a:t>+ de temps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56FE0B4B-D9BB-4ABA-93E8-0B9C1C2A0BC4}"/>
              </a:ext>
            </a:extLst>
          </p:cNvPr>
          <p:cNvSpPr txBox="1"/>
          <p:nvPr/>
        </p:nvSpPr>
        <p:spPr>
          <a:xfrm>
            <a:off x="7175268" y="3226722"/>
            <a:ext cx="158634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/>
              <a:t>Joueurs</a:t>
            </a:r>
          </a:p>
          <a:p>
            <a:r>
              <a:rPr lang="fr-FR" dirty="0"/>
              <a:t>+ exigeants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E3CB0A8C-0ECE-46EB-8587-C365F2EAD0FD}"/>
              </a:ext>
            </a:extLst>
          </p:cNvPr>
          <p:cNvCxnSpPr>
            <a:cxnSpLocks/>
          </p:cNvCxnSpPr>
          <p:nvPr/>
        </p:nvCxnSpPr>
        <p:spPr>
          <a:xfrm>
            <a:off x="5658195" y="2672540"/>
            <a:ext cx="997527" cy="0"/>
          </a:xfrm>
          <a:prstGeom prst="straightConnector1">
            <a:avLst/>
          </a:prstGeom>
          <a:ln w="762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D6A817E8-E925-4736-85CD-6A95EF1451C3}"/>
              </a:ext>
            </a:extLst>
          </p:cNvPr>
          <p:cNvSpPr/>
          <p:nvPr/>
        </p:nvSpPr>
        <p:spPr>
          <a:xfrm>
            <a:off x="6705596" y="3965386"/>
            <a:ext cx="245918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1"/>
            <a:r>
              <a:rPr lang="fr-FR" i="1" dirty="0">
                <a:solidFill>
                  <a:schemeClr val="tx1">
                    <a:lumMod val="75000"/>
                  </a:schemeClr>
                </a:solidFill>
              </a:rPr>
              <a:t>Ils veulent :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+ de contenu</a:t>
            </a:r>
          </a:p>
          <a:p>
            <a:pPr lvl="1"/>
            <a:r>
              <a:rPr lang="fr-FR" dirty="0">
                <a:solidFill>
                  <a:schemeClr val="tx1">
                    <a:lumMod val="75000"/>
                  </a:schemeClr>
                </a:solidFill>
              </a:rPr>
              <a:t>+ fréquemment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1B3565C-B251-4ADD-BBEE-1AED66860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8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016575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>
            <a:extLst>
              <a:ext uri="{FF2B5EF4-FFF2-40B4-BE49-F238E27FC236}">
                <a16:creationId xmlns:a16="http://schemas.microsoft.com/office/drawing/2014/main" id="{FFD8319D-9E63-4065-8E23-279EA836B4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7676" y="2002047"/>
            <a:ext cx="2063090" cy="1547317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3FF5F58F-2383-49B6-BCBF-492F4CCD5A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fr-FR" dirty="0"/>
              <a:t>Motivations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374EC10E-8737-4034-B055-C760EF93556C}"/>
              </a:ext>
            </a:extLst>
          </p:cNvPr>
          <p:cNvSpPr txBox="1"/>
          <p:nvPr/>
        </p:nvSpPr>
        <p:spPr>
          <a:xfrm>
            <a:off x="10310150" y="2571637"/>
            <a:ext cx="474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Diablo III </a:t>
            </a:r>
          </a:p>
          <a:p>
            <a:r>
              <a:rPr lang="fr-FR" dirty="0"/>
              <a:t>(Blizzard, 2012)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1F35A4BF-47A4-4764-9ED8-705538E619E6}"/>
              </a:ext>
            </a:extLst>
          </p:cNvPr>
          <p:cNvSpPr txBox="1"/>
          <p:nvPr/>
        </p:nvSpPr>
        <p:spPr>
          <a:xfrm>
            <a:off x="8639696" y="3235792"/>
            <a:ext cx="22167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/>
              <a:t>~ 193 h/joueur </a:t>
            </a:r>
          </a:p>
        </p:txBody>
      </p:sp>
      <p:pic>
        <p:nvPicPr>
          <p:cNvPr id="9" name="Graphique 8" descr="Danse">
            <a:extLst>
              <a:ext uri="{FF2B5EF4-FFF2-40B4-BE49-F238E27FC236}">
                <a16:creationId xmlns:a16="http://schemas.microsoft.com/office/drawing/2014/main" id="{6D4429D9-4C82-421B-A693-DB1D6BC15F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46528" y="3784692"/>
            <a:ext cx="914400" cy="914400"/>
          </a:xfrm>
          <a:prstGeom prst="rect">
            <a:avLst/>
          </a:prstGeom>
        </p:spPr>
      </p:pic>
      <p:pic>
        <p:nvPicPr>
          <p:cNvPr id="11" name="Graphique 10" descr="Clé">
            <a:extLst>
              <a:ext uri="{FF2B5EF4-FFF2-40B4-BE49-F238E27FC236}">
                <a16:creationId xmlns:a16="http://schemas.microsoft.com/office/drawing/2014/main" id="{BEFC6877-3FBF-44A6-8B83-87B95AAB42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4380843">
            <a:off x="398293" y="5574106"/>
            <a:ext cx="586101" cy="586101"/>
          </a:xfrm>
          <a:prstGeom prst="rect">
            <a:avLst/>
          </a:prstGeom>
        </p:spPr>
      </p:pic>
      <p:pic>
        <p:nvPicPr>
          <p:cNvPr id="13" name="Graphique 12" descr="Réveil">
            <a:extLst>
              <a:ext uri="{FF2B5EF4-FFF2-40B4-BE49-F238E27FC236}">
                <a16:creationId xmlns:a16="http://schemas.microsoft.com/office/drawing/2014/main" id="{EED2CDE2-408C-4C54-BEE8-CC4D243172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46528" y="2483769"/>
            <a:ext cx="914400" cy="914400"/>
          </a:xfrm>
          <a:prstGeom prst="rect">
            <a:avLst/>
          </a:prstGeom>
        </p:spPr>
      </p:pic>
      <p:pic>
        <p:nvPicPr>
          <p:cNvPr id="15" name="Graphique 14" descr="Peinture">
            <a:extLst>
              <a:ext uri="{FF2B5EF4-FFF2-40B4-BE49-F238E27FC236}">
                <a16:creationId xmlns:a16="http://schemas.microsoft.com/office/drawing/2014/main" id="{CB940792-789B-4C68-A1C1-B855BC7FC1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583100" y="5271300"/>
            <a:ext cx="668419" cy="668419"/>
          </a:xfrm>
          <a:prstGeom prst="rect">
            <a:avLst/>
          </a:prstGeom>
        </p:spPr>
      </p:pic>
      <p:pic>
        <p:nvPicPr>
          <p:cNvPr id="18" name="Graphique 17" descr="Cône de signalisation">
            <a:extLst>
              <a:ext uri="{FF2B5EF4-FFF2-40B4-BE49-F238E27FC236}">
                <a16:creationId xmlns:a16="http://schemas.microsoft.com/office/drawing/2014/main" id="{882F8FDC-2EE0-40B0-8E70-C6CDD5076C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958469" y="5564351"/>
            <a:ext cx="586101" cy="586101"/>
          </a:xfrm>
          <a:prstGeom prst="rect">
            <a:avLst/>
          </a:prstGeom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808EB1DF-AF36-4C3A-BC2F-C1CF33F3DC64}"/>
              </a:ext>
            </a:extLst>
          </p:cNvPr>
          <p:cNvSpPr txBox="1"/>
          <p:nvPr/>
        </p:nvSpPr>
        <p:spPr>
          <a:xfrm>
            <a:off x="1544570" y="4041837"/>
            <a:ext cx="573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Créer du contenu qui plaît au joueur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EB7F6F2E-FDEE-4962-B025-64DAF0AA840B}"/>
              </a:ext>
            </a:extLst>
          </p:cNvPr>
          <p:cNvSpPr txBox="1"/>
          <p:nvPr/>
        </p:nvSpPr>
        <p:spPr>
          <a:xfrm>
            <a:off x="1544570" y="5405454"/>
            <a:ext cx="573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Faciliter la conception des jeux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5E37E256-2074-4D04-9836-7015C54E1FA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107677" y="3605667"/>
            <a:ext cx="2063090" cy="1547317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97861CC3-496D-455F-B7AD-C011DC3269BA}"/>
              </a:ext>
            </a:extLst>
          </p:cNvPr>
          <p:cNvSpPr txBox="1"/>
          <p:nvPr/>
        </p:nvSpPr>
        <p:spPr>
          <a:xfrm>
            <a:off x="10310150" y="4194659"/>
            <a:ext cx="474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/>
              <a:t>Minecraft </a:t>
            </a:r>
          </a:p>
          <a:p>
            <a:r>
              <a:rPr lang="fr-FR" dirty="0"/>
              <a:t>(</a:t>
            </a:r>
            <a:r>
              <a:rPr lang="fr-FR" dirty="0" err="1"/>
              <a:t>Mojang</a:t>
            </a:r>
            <a:r>
              <a:rPr lang="fr-FR" dirty="0"/>
              <a:t>, 2011)</a:t>
            </a:r>
          </a:p>
        </p:txBody>
      </p:sp>
      <p:pic>
        <p:nvPicPr>
          <p:cNvPr id="19" name="Image 18">
            <a:extLst>
              <a:ext uri="{FF2B5EF4-FFF2-40B4-BE49-F238E27FC236}">
                <a16:creationId xmlns:a16="http://schemas.microsoft.com/office/drawing/2014/main" id="{8085C113-1DE4-4C11-B601-D35FAD9438F2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107676" y="5216571"/>
            <a:ext cx="2068885" cy="1547317"/>
          </a:xfrm>
          <a:prstGeom prst="rect">
            <a:avLst/>
          </a:prstGeom>
        </p:spPr>
      </p:pic>
      <p:sp>
        <p:nvSpPr>
          <p:cNvPr id="28" name="ZoneTexte 27">
            <a:extLst>
              <a:ext uri="{FF2B5EF4-FFF2-40B4-BE49-F238E27FC236}">
                <a16:creationId xmlns:a16="http://schemas.microsoft.com/office/drawing/2014/main" id="{E9948472-1EB7-4791-ABA3-B9168DD6FFFF}"/>
              </a:ext>
            </a:extLst>
          </p:cNvPr>
          <p:cNvSpPr txBox="1"/>
          <p:nvPr/>
        </p:nvSpPr>
        <p:spPr>
          <a:xfrm>
            <a:off x="10310150" y="5755053"/>
            <a:ext cx="4743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i="1" dirty="0" err="1"/>
              <a:t>Speedtree</a:t>
            </a:r>
            <a:r>
              <a:rPr lang="fr-FR" i="1" dirty="0"/>
              <a:t> </a:t>
            </a:r>
          </a:p>
          <a:p>
            <a:r>
              <a:rPr lang="fr-FR" dirty="0"/>
              <a:t>(IDV, 2002)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35549DC4-0833-4262-A979-41273DDAE74A}"/>
              </a:ext>
            </a:extLst>
          </p:cNvPr>
          <p:cNvSpPr txBox="1"/>
          <p:nvPr/>
        </p:nvSpPr>
        <p:spPr>
          <a:xfrm>
            <a:off x="1544570" y="2731933"/>
            <a:ext cx="57316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/>
              <a:t>Longévité et re-jouabilité</a:t>
            </a:r>
          </a:p>
        </p:txBody>
      </p:sp>
      <p:sp>
        <p:nvSpPr>
          <p:cNvPr id="20" name="Espace réservé du numéro de diapositive 19">
            <a:extLst>
              <a:ext uri="{FF2B5EF4-FFF2-40B4-BE49-F238E27FC236}">
                <a16:creationId xmlns:a16="http://schemas.microsoft.com/office/drawing/2014/main" id="{3FA762FB-3B8D-471F-997D-94CEE24B8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29845" y="6367401"/>
            <a:ext cx="1062155" cy="490599"/>
          </a:xfrm>
        </p:spPr>
        <p:txBody>
          <a:bodyPr/>
          <a:lstStyle/>
          <a:p>
            <a:fld id="{08B0B88B-C128-494E-99DC-0E7775C7EBC8}" type="slidenum">
              <a:rPr lang="fr-FR" smtClean="0"/>
              <a:t>9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8775911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is">
  <a:themeElements>
    <a:clrScheme name="Bleu 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Concis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oncis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889</TotalTime>
  <Words>1076</Words>
  <Application>Microsoft Office PowerPoint</Application>
  <PresentationFormat>Grand écran</PresentationFormat>
  <Paragraphs>234</Paragraphs>
  <Slides>27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27</vt:i4>
      </vt:variant>
    </vt:vector>
  </HeadingPairs>
  <TitlesOfParts>
    <vt:vector size="31" baseType="lpstr">
      <vt:lpstr>Calibri</vt:lpstr>
      <vt:lpstr>Century Gothic</vt:lpstr>
      <vt:lpstr>Wingdings 2</vt:lpstr>
      <vt:lpstr>Concis</vt:lpstr>
      <vt:lpstr>Présentation PowerPoint</vt:lpstr>
      <vt:lpstr>Plan</vt:lpstr>
      <vt:lpstr>Présentation PowerPoint</vt:lpstr>
      <vt:lpstr>L’industrie du jeu vidéo en chiffres</vt:lpstr>
      <vt:lpstr>Des jeux plus soignés…</vt:lpstr>
      <vt:lpstr>…mais plus coûteux en ressources</vt:lpstr>
      <vt:lpstr>Le problème :</vt:lpstr>
      <vt:lpstr>Le problème : une solution</vt:lpstr>
      <vt:lpstr>Motivations</vt:lpstr>
      <vt:lpstr>Présentation PowerPoint</vt:lpstr>
      <vt:lpstr>Concepts clefs</vt:lpstr>
      <vt:lpstr>Concepts clefs</vt:lpstr>
      <vt:lpstr>Concepts clefs</vt:lpstr>
      <vt:lpstr>Concepts clefs</vt:lpstr>
      <vt:lpstr>Présentation PowerPoint</vt:lpstr>
      <vt:lpstr>Présentation PowerPoint</vt:lpstr>
      <vt:lpstr>Présentation PowerPoint</vt:lpstr>
      <vt:lpstr>Critères d’analyses</vt:lpstr>
      <vt:lpstr>1 - Zelda procédural</vt:lpstr>
      <vt:lpstr>2 – Lu-Lu, un cadriciel avec agents réfléchis</vt:lpstr>
      <vt:lpstr>3 – Induction de l’état émotionnel du joueur </vt:lpstr>
      <vt:lpstr>4 – Equilibrage personnalisé pour les jeux </vt:lpstr>
      <vt:lpstr>5 – Personnalisation par recon. faciale </vt:lpstr>
      <vt:lpstr>Synthèse et discussion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Simon Lecoq</dc:creator>
  <cp:lastModifiedBy>Simon Lecoq</cp:lastModifiedBy>
  <cp:revision>43</cp:revision>
  <dcterms:created xsi:type="dcterms:W3CDTF">2018-11-12T17:33:42Z</dcterms:created>
  <dcterms:modified xsi:type="dcterms:W3CDTF">2018-12-13T19:15:11Z</dcterms:modified>
</cp:coreProperties>
</file>